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463" r:id="rId3"/>
    <p:sldId id="585" r:id="rId4"/>
    <p:sldId id="586" r:id="rId5"/>
    <p:sldId id="587" r:id="rId6"/>
    <p:sldId id="588" r:id="rId7"/>
    <p:sldId id="510" r:id="rId8"/>
    <p:sldId id="511" r:id="rId9"/>
    <p:sldId id="512" r:id="rId10"/>
    <p:sldId id="513" r:id="rId11"/>
    <p:sldId id="514" r:id="rId12"/>
    <p:sldId id="589" r:id="rId13"/>
    <p:sldId id="515" r:id="rId14"/>
    <p:sldId id="581" r:id="rId15"/>
    <p:sldId id="524" r:id="rId16"/>
    <p:sldId id="582" r:id="rId17"/>
    <p:sldId id="583" r:id="rId18"/>
    <p:sldId id="526" r:id="rId19"/>
    <p:sldId id="529" r:id="rId20"/>
    <p:sldId id="532" r:id="rId21"/>
    <p:sldId id="533" r:id="rId22"/>
    <p:sldId id="531" r:id="rId23"/>
    <p:sldId id="508" r:id="rId24"/>
    <p:sldId id="509" r:id="rId25"/>
    <p:sldId id="528" r:id="rId26"/>
    <p:sldId id="534" r:id="rId27"/>
    <p:sldId id="535" r:id="rId28"/>
    <p:sldId id="536" r:id="rId29"/>
    <p:sldId id="537" r:id="rId30"/>
    <p:sldId id="516" r:id="rId31"/>
    <p:sldId id="517" r:id="rId32"/>
    <p:sldId id="538" r:id="rId33"/>
    <p:sldId id="518" r:id="rId34"/>
    <p:sldId id="519" r:id="rId35"/>
    <p:sldId id="520" r:id="rId36"/>
    <p:sldId id="539" r:id="rId37"/>
    <p:sldId id="540" r:id="rId38"/>
    <p:sldId id="541" r:id="rId39"/>
    <p:sldId id="542" r:id="rId40"/>
    <p:sldId id="477" r:id="rId41"/>
    <p:sldId id="399" r:id="rId42"/>
    <p:sldId id="409" r:id="rId43"/>
    <p:sldId id="481" r:id="rId44"/>
    <p:sldId id="482" r:id="rId45"/>
    <p:sldId id="50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8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10/24/2024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10/24/2024</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10/24/2024</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openclipart.org/detail/169239/classic-medieval-shield-by-gribba" TargetMode="External"/><Relationship Id="rId3" Type="http://schemas.openxmlformats.org/officeDocument/2006/relationships/hyperlink" Target="http://www.flickr.com/photos/liverpoolhls/10825901976/" TargetMode="External"/><Relationship Id="rId7" Type="http://schemas.openxmlformats.org/officeDocument/2006/relationships/image" Target="../media/image19.png"/><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hyperlink" Target="https://pixabay.com/en/bacteria-bacterium-microbiology-1832824/" TargetMode="External"/><Relationship Id="rId5" Type="http://schemas.openxmlformats.org/officeDocument/2006/relationships/image" Target="../media/image18.png"/><Relationship Id="rId4" Type="http://schemas.openxmlformats.org/officeDocument/2006/relationships/hyperlink" Target="https://creativecommons.org/licenses/by-sa/3.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customXml" Target="../ink/ink2.xml"/><Relationship Id="rId4" Type="http://schemas.openxmlformats.org/officeDocument/2006/relationships/image" Target="NULL"/></Relationships>
</file>

<file path=ppt/slides/_rels/slide19.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12/GetEntitySet.txt" TargetMode="Externa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hyperlink" Target="https://github.com/soyuztechnologies/Nvidia_Ui5_Fiori_Feb1/blob/master/Day%2012/GETEntity%20(Single%20Record)%20Method.txt"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4.tiff"/><Relationship Id="rId5" Type="http://schemas.openxmlformats.org/officeDocument/2006/relationships/image" Target="../media/image63.tiff"/><Relationship Id="rId10" Type="http://schemas.openxmlformats.org/officeDocument/2006/relationships/image" Target="../media/image2.png"/><Relationship Id="rId4" Type="http://schemas.openxmlformats.org/officeDocument/2006/relationships/image" Target="../media/image62.tiff"/><Relationship Id="rId9" Type="http://schemas.openxmlformats.org/officeDocument/2006/relationships/hyperlink" Target="https://anubhavtrainings.com/"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67.jpg"/><Relationship Id="rId7" Type="http://schemas.openxmlformats.org/officeDocument/2006/relationships/image" Target="../media/image6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6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70.png"/></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93045"/>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endParaRPr lang="en-US"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dirty="0"/>
              <a:t>Fragments are like parasite, they rely on the controllers of the host views.</a:t>
            </a:r>
          </a:p>
          <a:p>
            <a:pPr marL="285750" indent="-285750" algn="just" defTabSz="685800">
              <a:spcBef>
                <a:spcPts val="600"/>
              </a:spcBef>
              <a:buFont typeface="Arial" panose="020B0604020202020204" pitchFamily="34" charset="0"/>
              <a:buChar char="•"/>
            </a:pPr>
            <a:r>
              <a:rPr lang="en-US" sz="1800" dirty="0"/>
              <a:t>There are 2 techniques to create and work with fragments</a:t>
            </a:r>
          </a:p>
          <a:p>
            <a:pPr marL="742950" lvl="1" indent="-285750" algn="just" defTabSz="685800">
              <a:spcBef>
                <a:spcPts val="600"/>
              </a:spcBef>
              <a:buFont typeface="Arial" panose="020B0604020202020204" pitchFamily="34" charset="0"/>
              <a:buChar char="•"/>
            </a:pPr>
            <a:r>
              <a:rPr lang="en-US" dirty="0"/>
              <a:t>Direct embedding using fragment</a:t>
            </a:r>
          </a:p>
          <a:p>
            <a:pPr marL="742950" lvl="1" indent="-285750" algn="just" defTabSz="685800">
              <a:spcBef>
                <a:spcPts val="600"/>
              </a:spcBef>
              <a:buFont typeface="Arial" panose="020B0604020202020204" pitchFamily="34" charset="0"/>
              <a:buChar char="•"/>
            </a:pPr>
            <a:r>
              <a:rPr lang="en-US" sz="1800" dirty="0"/>
              <a:t>Use JS class sap/ui/core/Fragment and use load function to load it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E0598812-C60F-408D-90EB-84BDD5364E48}"/>
              </a:ext>
            </a:extLst>
          </p:cNvPr>
          <p:cNvSpPr/>
          <p:nvPr/>
        </p:nvSpPr>
        <p:spPr>
          <a:xfrm>
            <a:off x="1031130" y="4785158"/>
            <a:ext cx="2161172" cy="441545"/>
          </a:xfrm>
          <a:prstGeom prst="rect">
            <a:avLst/>
          </a:prstGeom>
          <a:solidFill>
            <a:schemeClr val="accent5">
              <a:lumMod val="75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sp>
        <p:nvSpPr>
          <p:cNvPr id="7" name="Rectangle: Rounded Corners 6">
            <a:extLst>
              <a:ext uri="{FF2B5EF4-FFF2-40B4-BE49-F238E27FC236}">
                <a16:creationId xmlns:a16="http://schemas.microsoft.com/office/drawing/2014/main" id="{48B5D86D-511F-4CD6-80B2-9A7F346CAAAC}"/>
              </a:ext>
            </a:extLst>
          </p:cNvPr>
          <p:cNvSpPr/>
          <p:nvPr/>
        </p:nvSpPr>
        <p:spPr>
          <a:xfrm>
            <a:off x="4717769" y="3774872"/>
            <a:ext cx="2362965" cy="116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View1</a:t>
            </a:r>
          </a:p>
          <a:p>
            <a:pPr algn="ctr"/>
            <a:endParaRPr lang="en-US" dirty="0"/>
          </a:p>
          <a:p>
            <a:pPr algn="ctr"/>
            <a:endParaRPr lang="en-US" dirty="0"/>
          </a:p>
        </p:txBody>
      </p:sp>
      <p:sp>
        <p:nvSpPr>
          <p:cNvPr id="9" name="Rectangle: Rounded Corners 8">
            <a:extLst>
              <a:ext uri="{FF2B5EF4-FFF2-40B4-BE49-F238E27FC236}">
                <a16:creationId xmlns:a16="http://schemas.microsoft.com/office/drawing/2014/main" id="{C452A1A2-08ED-4E3C-8CB7-D92AD3A37D38}"/>
              </a:ext>
            </a:extLst>
          </p:cNvPr>
          <p:cNvSpPr/>
          <p:nvPr/>
        </p:nvSpPr>
        <p:spPr>
          <a:xfrm>
            <a:off x="4717768" y="5318534"/>
            <a:ext cx="2362965" cy="116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View 2</a:t>
            </a:r>
          </a:p>
          <a:p>
            <a:pPr algn="ctr"/>
            <a:endParaRPr lang="en-US" dirty="0"/>
          </a:p>
          <a:p>
            <a:pPr algn="ctr"/>
            <a:endParaRPr lang="en-US" dirty="0"/>
          </a:p>
        </p:txBody>
      </p:sp>
      <p:sp>
        <p:nvSpPr>
          <p:cNvPr id="10" name="Rectangle 9">
            <a:extLst>
              <a:ext uri="{FF2B5EF4-FFF2-40B4-BE49-F238E27FC236}">
                <a16:creationId xmlns:a16="http://schemas.microsoft.com/office/drawing/2014/main" id="{31B371CB-D7A0-4ED7-B3E8-97A638C100F8}"/>
              </a:ext>
            </a:extLst>
          </p:cNvPr>
          <p:cNvSpPr/>
          <p:nvPr/>
        </p:nvSpPr>
        <p:spPr>
          <a:xfrm>
            <a:off x="5075149" y="4387051"/>
            <a:ext cx="1648511" cy="302932"/>
          </a:xfrm>
          <a:prstGeom prst="rect">
            <a:avLst/>
          </a:prstGeom>
          <a:solidFill>
            <a:schemeClr val="accent5">
              <a:lumMod val="75000"/>
            </a:schemeClr>
          </a:solidFill>
          <a:ln>
            <a:solidFill>
              <a:schemeClr val="accent6">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sp>
        <p:nvSpPr>
          <p:cNvPr id="11" name="Rectangle 10">
            <a:extLst>
              <a:ext uri="{FF2B5EF4-FFF2-40B4-BE49-F238E27FC236}">
                <a16:creationId xmlns:a16="http://schemas.microsoft.com/office/drawing/2014/main" id="{DC95D3AB-456B-49D8-A4E6-42F8D91604B4}"/>
              </a:ext>
            </a:extLst>
          </p:cNvPr>
          <p:cNvSpPr/>
          <p:nvPr/>
        </p:nvSpPr>
        <p:spPr>
          <a:xfrm>
            <a:off x="5075149" y="5906433"/>
            <a:ext cx="1648511" cy="302932"/>
          </a:xfrm>
          <a:prstGeom prst="rect">
            <a:avLst/>
          </a:prstGeom>
          <a:solidFill>
            <a:schemeClr val="accent5">
              <a:lumMod val="75000"/>
            </a:schemeClr>
          </a:solidFill>
          <a:ln>
            <a:solidFill>
              <a:schemeClr val="accent6">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cxnSp>
        <p:nvCxnSpPr>
          <p:cNvPr id="12" name="Straight Arrow Connector 11">
            <a:extLst>
              <a:ext uri="{FF2B5EF4-FFF2-40B4-BE49-F238E27FC236}">
                <a16:creationId xmlns:a16="http://schemas.microsoft.com/office/drawing/2014/main" id="{D162D8BD-F839-43C5-89F4-0C3A0898E4CD}"/>
              </a:ext>
            </a:extLst>
          </p:cNvPr>
          <p:cNvCxnSpPr>
            <a:stCxn id="6" idx="3"/>
          </p:cNvCxnSpPr>
          <p:nvPr/>
        </p:nvCxnSpPr>
        <p:spPr>
          <a:xfrm flipV="1">
            <a:off x="3192302" y="4369287"/>
            <a:ext cx="1883558" cy="6366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7F898BF2-6AD9-49AE-B549-76A8612F3CDB}"/>
              </a:ext>
            </a:extLst>
          </p:cNvPr>
          <p:cNvCxnSpPr>
            <a:cxnSpLocks/>
            <a:stCxn id="6" idx="3"/>
            <a:endCxn id="11" idx="1"/>
          </p:cNvCxnSpPr>
          <p:nvPr/>
        </p:nvCxnSpPr>
        <p:spPr>
          <a:xfrm>
            <a:off x="3192302" y="5005931"/>
            <a:ext cx="1882847" cy="10519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Rounded Corners 13">
            <a:extLst>
              <a:ext uri="{FF2B5EF4-FFF2-40B4-BE49-F238E27FC236}">
                <a16:creationId xmlns:a16="http://schemas.microsoft.com/office/drawing/2014/main" id="{DDEFC355-4BE5-4E19-AFB9-544389195FB0}"/>
              </a:ext>
            </a:extLst>
          </p:cNvPr>
          <p:cNvSpPr/>
          <p:nvPr/>
        </p:nvSpPr>
        <p:spPr>
          <a:xfrm>
            <a:off x="7799794" y="3761512"/>
            <a:ext cx="2362965" cy="1163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Controller1</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47684521-3404-4432-8F3E-0AD4A32E0130}"/>
              </a:ext>
            </a:extLst>
          </p:cNvPr>
          <p:cNvSpPr/>
          <p:nvPr/>
        </p:nvSpPr>
        <p:spPr>
          <a:xfrm>
            <a:off x="7814705" y="5326154"/>
            <a:ext cx="2362965" cy="1163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Controller2</a:t>
            </a:r>
          </a:p>
          <a:p>
            <a:pPr algn="ctr"/>
            <a:endParaRPr lang="en-US" dirty="0"/>
          </a:p>
          <a:p>
            <a:pPr algn="ctr"/>
            <a:endParaRPr lang="en-US" dirty="0"/>
          </a:p>
        </p:txBody>
      </p:sp>
      <p:sp>
        <p:nvSpPr>
          <p:cNvPr id="16" name="Arrow: Left-Right 15">
            <a:extLst>
              <a:ext uri="{FF2B5EF4-FFF2-40B4-BE49-F238E27FC236}">
                <a16:creationId xmlns:a16="http://schemas.microsoft.com/office/drawing/2014/main" id="{E8F0086D-D1AD-4D3F-B5EE-CAE8E8D848D5}"/>
              </a:ext>
            </a:extLst>
          </p:cNvPr>
          <p:cNvSpPr/>
          <p:nvPr/>
        </p:nvSpPr>
        <p:spPr>
          <a:xfrm>
            <a:off x="7080423" y="4212260"/>
            <a:ext cx="720392" cy="294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7" name="Arrow: Left-Right 16">
            <a:extLst>
              <a:ext uri="{FF2B5EF4-FFF2-40B4-BE49-F238E27FC236}">
                <a16:creationId xmlns:a16="http://schemas.microsoft.com/office/drawing/2014/main" id="{56464D73-F08C-4C72-9C9E-D6E669D7479C}"/>
              </a:ext>
            </a:extLst>
          </p:cNvPr>
          <p:cNvSpPr/>
          <p:nvPr/>
        </p:nvSpPr>
        <p:spPr>
          <a:xfrm>
            <a:off x="7077454" y="5762602"/>
            <a:ext cx="720392" cy="294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BDFE9293-E0EA-4172-B2C1-9AFEE65BF498}"/>
              </a:ext>
            </a:extLst>
          </p:cNvPr>
          <p:cNvSpPr/>
          <p:nvPr/>
        </p:nvSpPr>
        <p:spPr>
          <a:xfrm>
            <a:off x="2759974" y="5076785"/>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19" name="Oval 18">
            <a:extLst>
              <a:ext uri="{FF2B5EF4-FFF2-40B4-BE49-F238E27FC236}">
                <a16:creationId xmlns:a16="http://schemas.microsoft.com/office/drawing/2014/main" id="{6157FFFE-EE93-465C-B3A5-CA225A10A631}"/>
              </a:ext>
            </a:extLst>
          </p:cNvPr>
          <p:cNvSpPr/>
          <p:nvPr/>
        </p:nvSpPr>
        <p:spPr>
          <a:xfrm>
            <a:off x="6556628" y="4488500"/>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21" name="Oval 20">
            <a:extLst>
              <a:ext uri="{FF2B5EF4-FFF2-40B4-BE49-F238E27FC236}">
                <a16:creationId xmlns:a16="http://schemas.microsoft.com/office/drawing/2014/main" id="{E3C0E547-5F07-4E9C-8D42-0FCAE9BEA7B4}"/>
              </a:ext>
            </a:extLst>
          </p:cNvPr>
          <p:cNvSpPr/>
          <p:nvPr/>
        </p:nvSpPr>
        <p:spPr>
          <a:xfrm>
            <a:off x="6554731" y="6129498"/>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23" name="Flowchart: Terminator 22">
            <a:extLst>
              <a:ext uri="{FF2B5EF4-FFF2-40B4-BE49-F238E27FC236}">
                <a16:creationId xmlns:a16="http://schemas.microsoft.com/office/drawing/2014/main" id="{8B562742-3AB3-4B38-AFD6-3A3DBF39AE52}"/>
              </a:ext>
            </a:extLst>
          </p:cNvPr>
          <p:cNvSpPr/>
          <p:nvPr/>
        </p:nvSpPr>
        <p:spPr>
          <a:xfrm>
            <a:off x="8304186" y="4359937"/>
            <a:ext cx="1584860" cy="434718"/>
          </a:xfrm>
          <a:prstGeom prst="flowChartTermina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100" dirty="0"/>
              <a:t>Event for fragment button</a:t>
            </a:r>
          </a:p>
        </p:txBody>
      </p:sp>
      <p:sp>
        <p:nvSpPr>
          <p:cNvPr id="24" name="Flowchart: Terminator 23">
            <a:extLst>
              <a:ext uri="{FF2B5EF4-FFF2-40B4-BE49-F238E27FC236}">
                <a16:creationId xmlns:a16="http://schemas.microsoft.com/office/drawing/2014/main" id="{401EE5BF-D5C8-48CC-9061-B753E8896420}"/>
              </a:ext>
            </a:extLst>
          </p:cNvPr>
          <p:cNvSpPr/>
          <p:nvPr/>
        </p:nvSpPr>
        <p:spPr>
          <a:xfrm>
            <a:off x="8304186" y="5874242"/>
            <a:ext cx="1584860" cy="434718"/>
          </a:xfrm>
          <a:prstGeom prst="flowChartTermina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100" dirty="0"/>
              <a:t>Event for fragment button</a:t>
            </a:r>
          </a:p>
        </p:txBody>
      </p:sp>
      <p:sp>
        <p:nvSpPr>
          <p:cNvPr id="25" name="TextBox 25">
            <a:extLst>
              <a:ext uri="{FF2B5EF4-FFF2-40B4-BE49-F238E27FC236}">
                <a16:creationId xmlns:a16="http://schemas.microsoft.com/office/drawing/2014/main" id="{22BAF55C-0116-4515-B2E4-6206DCFB3207}"/>
              </a:ext>
            </a:extLst>
          </p:cNvPr>
          <p:cNvSpPr txBox="1"/>
          <p:nvPr/>
        </p:nvSpPr>
        <p:spPr>
          <a:xfrm>
            <a:off x="940878" y="4163760"/>
            <a:ext cx="2296863" cy="59762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Address – street, house, city, country</a:t>
            </a:r>
          </a:p>
        </p:txBody>
      </p:sp>
    </p:spTree>
    <p:extLst>
      <p:ext uri="{BB962C8B-B14F-4D97-AF65-F5344CB8AC3E}">
        <p14:creationId xmlns:p14="http://schemas.microsoft.com/office/powerpoint/2010/main" val="3546823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Embedding Fragment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algn="just"/>
            <a:r>
              <a:rPr lang="en-US" dirty="0"/>
              <a:t>For this hands – on we have to create a folder named </a:t>
            </a:r>
            <a:r>
              <a:rPr lang="en-US" dirty="0">
                <a:solidFill>
                  <a:schemeClr val="accent6"/>
                </a:solidFill>
              </a:rPr>
              <a:t>fragments</a:t>
            </a:r>
            <a:r>
              <a:rPr lang="en-US" dirty="0"/>
              <a:t> in the webapp folder and in that folder create fragment files with the extension </a:t>
            </a:r>
            <a:r>
              <a:rPr lang="en-US" dirty="0">
                <a:solidFill>
                  <a:schemeClr val="accent6"/>
                </a:solidFill>
              </a:rPr>
              <a:t>.fragment.xml</a:t>
            </a:r>
            <a:r>
              <a:rPr lang="en-US" dirty="0"/>
              <a:t>.</a:t>
            </a:r>
          </a:p>
          <a:p>
            <a:pPr algn="just"/>
            <a:r>
              <a:rPr lang="en-US" dirty="0"/>
              <a:t>We will move the Icon Tab bar code to the fragments and will embed them in the View2 to modularize the code of View2.</a:t>
            </a:r>
          </a:p>
          <a:p>
            <a:pPr algn="just"/>
            <a:r>
              <a:rPr lang="en-US" dirty="0"/>
              <a:t>Create three file in the fragments folder for more Info Section, Supplier Table section and Cities Section.</a:t>
            </a:r>
          </a:p>
          <a:p>
            <a:pPr algn="just"/>
            <a:endParaRPr lang="en-US" dirty="0"/>
          </a:p>
          <a:p>
            <a:pPr algn="just"/>
            <a:r>
              <a:rPr lang="en-US" dirty="0"/>
              <a:t>To including the fragment directly into the XML View use the sap.ui.core.Fragment class as shown below</a:t>
            </a:r>
          </a:p>
          <a:p>
            <a:pPr lvl="1" algn="just"/>
            <a:r>
              <a:rPr lang="en-US" dirty="0"/>
              <a:t>Ex:	</a:t>
            </a:r>
            <a:r>
              <a:rPr lang="en-US" b="0" dirty="0">
                <a:solidFill>
                  <a:srgbClr val="800000"/>
                </a:solidFill>
                <a:effectLst/>
              </a:rPr>
              <a:t>&lt;core:Fragment</a:t>
            </a:r>
            <a:r>
              <a:rPr lang="en-US" b="0" dirty="0">
                <a:solidFill>
                  <a:srgbClr val="000000"/>
                </a:solidFill>
                <a:effectLst/>
              </a:rPr>
              <a:t> </a:t>
            </a:r>
            <a:r>
              <a:rPr lang="en-US" b="0" dirty="0">
                <a:solidFill>
                  <a:srgbClr val="FF0000"/>
                </a:solidFill>
                <a:effectLst/>
              </a:rPr>
              <a:t>fragmentName</a:t>
            </a:r>
            <a:r>
              <a:rPr lang="en-US" b="0" dirty="0">
                <a:solidFill>
                  <a:srgbClr val="000000"/>
                </a:solidFill>
                <a:effectLst/>
              </a:rPr>
              <a:t>=</a:t>
            </a:r>
            <a:r>
              <a:rPr lang="en-US" b="0" dirty="0">
                <a:solidFill>
                  <a:srgbClr val="0000FF"/>
                </a:solidFill>
                <a:effectLst/>
              </a:rPr>
              <a:t>“namespace.fragments.fragmentName"</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"XML"</a:t>
            </a:r>
            <a:r>
              <a:rPr lang="en-US" b="0" dirty="0">
                <a:solidFill>
                  <a:srgbClr val="000000"/>
                </a:solidFill>
                <a:effectLst/>
              </a:rPr>
              <a:t> </a:t>
            </a:r>
            <a:r>
              <a:rPr lang="en-US" b="0" dirty="0">
                <a:solidFill>
                  <a:srgbClr val="800000"/>
                </a:solidFill>
                <a:effectLst/>
              </a:rPr>
              <a:t>/&gt;</a:t>
            </a:r>
            <a:endParaRPr lang="en-US" dirty="0"/>
          </a:p>
          <a:p>
            <a:pPr lvl="1" algn="just"/>
            <a:r>
              <a:rPr lang="en-US" b="0" i="0" dirty="0">
                <a:solidFill>
                  <a:srgbClr val="232629"/>
                </a:solidFill>
                <a:effectLst/>
              </a:rPr>
              <a:t>	</a:t>
            </a:r>
            <a:endParaRPr lang="en-US" dirty="0"/>
          </a:p>
          <a:p>
            <a:pPr algn="just"/>
            <a:r>
              <a:rPr lang="en-US" dirty="0"/>
              <a:t>Code Links:- </a:t>
            </a:r>
          </a:p>
          <a:p>
            <a:pPr marL="285750" indent="-285750" algn="just">
              <a:buFontTx/>
              <a:buChar char="-"/>
            </a:pPr>
            <a:r>
              <a:rPr lang="en-US" dirty="0"/>
              <a:t>View2.view.xml</a:t>
            </a:r>
          </a:p>
          <a:p>
            <a:pPr marL="285750" indent="-285750" algn="just">
              <a:buFontTx/>
              <a:buChar char="-"/>
            </a:pPr>
            <a:r>
              <a:rPr lang="en-US" dirty="0"/>
              <a:t>moreInfo.fragment.xml</a:t>
            </a:r>
          </a:p>
          <a:p>
            <a:pPr marL="285750" indent="-285750" algn="just">
              <a:buFontTx/>
              <a:buChar char="-"/>
            </a:pPr>
            <a:r>
              <a:rPr lang="en-US" dirty="0"/>
              <a:t>cities.fragment.xml</a:t>
            </a:r>
          </a:p>
          <a:p>
            <a:pPr marL="285750" indent="-285750" algn="just">
              <a:buFontTx/>
              <a:buChar char="-"/>
            </a:pPr>
            <a:r>
              <a:rPr lang="en-US" dirty="0"/>
              <a:t>supplierTab.fragment.xml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3914945-0588-4E33-9195-FD28BFC49238}"/>
              </a:ext>
            </a:extLst>
          </p:cNvPr>
          <p:cNvPicPr>
            <a:picLocks noChangeAspect="1"/>
          </p:cNvPicPr>
          <p:nvPr/>
        </p:nvPicPr>
        <p:blipFill>
          <a:blip r:embed="rId3"/>
          <a:stretch>
            <a:fillRect/>
          </a:stretch>
        </p:blipFill>
        <p:spPr>
          <a:xfrm>
            <a:off x="3720654" y="3429000"/>
            <a:ext cx="7660024" cy="28980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6589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the internal organs of a person&#10;&#10;Description automatically generated">
            <a:extLst>
              <a:ext uri="{FF2B5EF4-FFF2-40B4-BE49-F238E27FC236}">
                <a16:creationId xmlns:a16="http://schemas.microsoft.com/office/drawing/2014/main" id="{78429488-5185-F3B4-1561-DB59C04C7BD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07162" y="803936"/>
            <a:ext cx="3157909" cy="5084432"/>
          </a:xfrm>
          <a:prstGeom prst="rect">
            <a:avLst/>
          </a:prstGeom>
        </p:spPr>
      </p:pic>
      <p:sp>
        <p:nvSpPr>
          <p:cNvPr id="4" name="TextBox 3">
            <a:extLst>
              <a:ext uri="{FF2B5EF4-FFF2-40B4-BE49-F238E27FC236}">
                <a16:creationId xmlns:a16="http://schemas.microsoft.com/office/drawing/2014/main" id="{CCCF733D-F54F-0A61-2EF8-6FCE4018562A}"/>
              </a:ext>
            </a:extLst>
          </p:cNvPr>
          <p:cNvSpPr txBox="1"/>
          <p:nvPr/>
        </p:nvSpPr>
        <p:spPr>
          <a:xfrm>
            <a:off x="3966269" y="6858000"/>
            <a:ext cx="4259461" cy="230832"/>
          </a:xfrm>
          <a:prstGeom prst="rect">
            <a:avLst/>
          </a:prstGeom>
          <a:noFill/>
        </p:spPr>
        <p:txBody>
          <a:bodyPr wrap="square" rtlCol="0">
            <a:spAutoFit/>
          </a:bodyPr>
          <a:lstStyle/>
          <a:p>
            <a:r>
              <a:rPr lang="en-IN" sz="900">
                <a:hlinkClick r:id="rId3" tooltip="http://www.flickr.com/photos/liverpoolhls/10825901976/"/>
              </a:rPr>
              <a:t>This Photo</a:t>
            </a:r>
            <a:r>
              <a:rPr lang="en-IN" sz="900"/>
              <a:t> by Unknown Author is licensed under </a:t>
            </a:r>
            <a:r>
              <a:rPr lang="en-IN" sz="900">
                <a:hlinkClick r:id="rId4" tooltip="https://creativecommons.org/licenses/by-sa/3.0/"/>
              </a:rPr>
              <a:t>CC BY-SA</a:t>
            </a:r>
            <a:endParaRPr lang="en-IN" sz="900"/>
          </a:p>
        </p:txBody>
      </p:sp>
      <p:pic>
        <p:nvPicPr>
          <p:cNvPr id="6" name="Picture 5" descr="A close-up of a purple object&#10;&#10;Description automatically generated">
            <a:extLst>
              <a:ext uri="{FF2B5EF4-FFF2-40B4-BE49-F238E27FC236}">
                <a16:creationId xmlns:a16="http://schemas.microsoft.com/office/drawing/2014/main" id="{C5B97D2C-2E07-86C0-6B4A-4595A124074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95519" y="1969565"/>
            <a:ext cx="2594551" cy="1459435"/>
          </a:xfrm>
          <a:prstGeom prst="rect">
            <a:avLst/>
          </a:prstGeom>
        </p:spPr>
      </p:pic>
      <p:pic>
        <p:nvPicPr>
          <p:cNvPr id="8" name="Picture 7" descr="A shield with a gold cross&#10;&#10;Description automatically generated">
            <a:extLst>
              <a:ext uri="{FF2B5EF4-FFF2-40B4-BE49-F238E27FC236}">
                <a16:creationId xmlns:a16="http://schemas.microsoft.com/office/drawing/2014/main" id="{4A334245-2D49-4B4C-8BFD-227C167C52D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483899" y="969632"/>
            <a:ext cx="2869651" cy="3917611"/>
          </a:xfrm>
          <a:prstGeom prst="rect">
            <a:avLst/>
          </a:prstGeom>
        </p:spPr>
      </p:pic>
      <p:sp>
        <p:nvSpPr>
          <p:cNvPr id="9" name="TextBox 8">
            <a:extLst>
              <a:ext uri="{FF2B5EF4-FFF2-40B4-BE49-F238E27FC236}">
                <a16:creationId xmlns:a16="http://schemas.microsoft.com/office/drawing/2014/main" id="{E3DEB9E8-08B3-AD3A-EB91-E62B6B5A8A4E}"/>
              </a:ext>
            </a:extLst>
          </p:cNvPr>
          <p:cNvSpPr txBox="1"/>
          <p:nvPr/>
        </p:nvSpPr>
        <p:spPr>
          <a:xfrm>
            <a:off x="8102993" y="2723636"/>
            <a:ext cx="1276478" cy="369332"/>
          </a:xfrm>
          <a:prstGeom prst="rect">
            <a:avLst/>
          </a:prstGeom>
          <a:noFill/>
        </p:spPr>
        <p:txBody>
          <a:bodyPr wrap="square" rtlCol="0">
            <a:spAutoFit/>
          </a:bodyPr>
          <a:lstStyle/>
          <a:p>
            <a:r>
              <a:rPr lang="en-IN" b="1" dirty="0"/>
              <a:t>model</a:t>
            </a:r>
          </a:p>
        </p:txBody>
      </p:sp>
      <p:sp>
        <p:nvSpPr>
          <p:cNvPr id="10" name="TextBox 9">
            <a:extLst>
              <a:ext uri="{FF2B5EF4-FFF2-40B4-BE49-F238E27FC236}">
                <a16:creationId xmlns:a16="http://schemas.microsoft.com/office/drawing/2014/main" id="{E55D3AB3-80A1-ACD3-9205-9C3FE7913C21}"/>
              </a:ext>
            </a:extLst>
          </p:cNvPr>
          <p:cNvSpPr txBox="1"/>
          <p:nvPr/>
        </p:nvSpPr>
        <p:spPr>
          <a:xfrm>
            <a:off x="1247039" y="1556600"/>
            <a:ext cx="1276478" cy="369332"/>
          </a:xfrm>
          <a:prstGeom prst="rect">
            <a:avLst/>
          </a:prstGeom>
          <a:noFill/>
        </p:spPr>
        <p:txBody>
          <a:bodyPr wrap="square" rtlCol="0">
            <a:spAutoFit/>
          </a:bodyPr>
          <a:lstStyle/>
          <a:p>
            <a:r>
              <a:rPr lang="en-IN" b="1" dirty="0"/>
              <a:t>fragment</a:t>
            </a:r>
          </a:p>
        </p:txBody>
      </p:sp>
      <p:sp>
        <p:nvSpPr>
          <p:cNvPr id="11" name="TextBox 10">
            <a:extLst>
              <a:ext uri="{FF2B5EF4-FFF2-40B4-BE49-F238E27FC236}">
                <a16:creationId xmlns:a16="http://schemas.microsoft.com/office/drawing/2014/main" id="{DF8E4257-058B-73B1-EC11-DE1A7D7D7E8F}"/>
              </a:ext>
            </a:extLst>
          </p:cNvPr>
          <p:cNvSpPr txBox="1"/>
          <p:nvPr/>
        </p:nvSpPr>
        <p:spPr>
          <a:xfrm>
            <a:off x="4530287" y="1439998"/>
            <a:ext cx="1276478" cy="369332"/>
          </a:xfrm>
          <a:prstGeom prst="rect">
            <a:avLst/>
          </a:prstGeom>
          <a:noFill/>
        </p:spPr>
        <p:txBody>
          <a:bodyPr wrap="square" rtlCol="0">
            <a:spAutoFit/>
          </a:bodyPr>
          <a:lstStyle/>
          <a:p>
            <a:r>
              <a:rPr lang="en-IN" b="1" dirty="0"/>
              <a:t>view</a:t>
            </a:r>
          </a:p>
        </p:txBody>
      </p:sp>
    </p:spTree>
    <p:extLst>
      <p:ext uri="{BB962C8B-B14F-4D97-AF65-F5344CB8AC3E}">
        <p14:creationId xmlns:p14="http://schemas.microsoft.com/office/powerpoint/2010/main" val="2013817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Fragment Use Case 2 (</a:t>
            </a:r>
            <a:r>
              <a:rPr lang="en-US" sz="2800" dirty="0">
                <a:latin typeface="Cooper Black" panose="0208090404030B020404" pitchFamily="18" charset="0"/>
              </a:rPr>
              <a:t>Using JS Code</a:t>
            </a:r>
            <a:r>
              <a:rPr lang="en-US" sz="3600" dirty="0">
                <a:latin typeface="Cooper Black" panose="0208090404030B020404" pitchFamily="18" charset="0"/>
              </a:rPr>
              <a: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sz="1800" dirty="0"/>
              <a:t>My manager asked me to develop following requirements</a:t>
            </a:r>
          </a:p>
          <a:p>
            <a:pPr marL="342900" indent="-342900">
              <a:buAutoNum type="arabicPeriod"/>
            </a:pPr>
            <a:r>
              <a:rPr lang="en-US" sz="1800" dirty="0"/>
              <a:t>Add a filter button in the toolbar of the table, and when we click filter icon, it should load </a:t>
            </a:r>
            <a:r>
              <a:rPr lang="en-US" sz="1800" b="1" i="1" u="sng" dirty="0"/>
              <a:t>a popup </a:t>
            </a:r>
            <a:r>
              <a:rPr lang="en-US" sz="1800" dirty="0"/>
              <a:t>with all the list of suppliers. When we select supplier inside filter it should filter data in the table.</a:t>
            </a:r>
          </a:p>
          <a:p>
            <a:pPr marL="342900" indent="-342900">
              <a:buAutoNum type="arabicPeriod"/>
            </a:pPr>
            <a:r>
              <a:rPr lang="en-US" sz="1800" dirty="0"/>
              <a:t>Inside the table we have a city field. We would like to enable a value help (F4 Help), when we click on same, it should open </a:t>
            </a:r>
            <a:r>
              <a:rPr lang="en-US" sz="1800" b="1" i="1" u="sng" dirty="0"/>
              <a:t>a popup </a:t>
            </a:r>
            <a:r>
              <a:rPr lang="en-US" sz="1800" dirty="0"/>
              <a:t>which shows all the list of cities on screen.</a:t>
            </a:r>
          </a:p>
          <a:p>
            <a:pPr marL="342900" indent="-342900">
              <a:buAutoNum type="arabicPeriod"/>
            </a:pPr>
            <a:endParaRPr lang="en-US" dirty="0"/>
          </a:p>
          <a:p>
            <a:pPr marL="342900" indent="-342900">
              <a:buAutoNum type="arabicPeriod"/>
            </a:pPr>
            <a:endParaRPr lang="en-US" sz="1800" dirty="0"/>
          </a:p>
          <a:p>
            <a:r>
              <a:rPr lang="en-US" dirty="0">
                <a:solidFill>
                  <a:schemeClr val="accent6"/>
                </a:solidFill>
              </a:rPr>
              <a:t>Part 1: Opening filter popup using the Filter Button</a:t>
            </a:r>
            <a:r>
              <a:rPr lang="en-US" dirty="0"/>
              <a:t>.</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a:p>
            <a:endParaRPr lang="en-US" dirty="0"/>
          </a:p>
          <a:p>
            <a:r>
              <a:rPr lang="en-US" sz="1800" dirty="0">
                <a:solidFill>
                  <a:schemeClr val="accent6"/>
                </a:solidFill>
              </a:rPr>
              <a:t>Part 2: Opening the Value help popup in the Supplier Table</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86A239DE-F0C3-4BFD-BCBC-E3F3D5F1B1D0}"/>
              </a:ext>
            </a:extLst>
          </p:cNvPr>
          <p:cNvPicPr>
            <a:picLocks noChangeAspect="1"/>
          </p:cNvPicPr>
          <p:nvPr/>
        </p:nvPicPr>
        <p:blipFill>
          <a:blip r:embed="rId3"/>
          <a:stretch>
            <a:fillRect/>
          </a:stretch>
        </p:blipFill>
        <p:spPr>
          <a:xfrm>
            <a:off x="5102447" y="4825321"/>
            <a:ext cx="4438630" cy="196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28177397-1585-4983-BF82-12ED69460AE0}"/>
              </a:ext>
            </a:extLst>
          </p:cNvPr>
          <p:cNvPicPr>
            <a:picLocks noChangeAspect="1"/>
          </p:cNvPicPr>
          <p:nvPr/>
        </p:nvPicPr>
        <p:blipFill>
          <a:blip r:embed="rId4"/>
          <a:stretch>
            <a:fillRect/>
          </a:stretch>
        </p:blipFill>
        <p:spPr>
          <a:xfrm>
            <a:off x="9896930" y="2431701"/>
            <a:ext cx="1842097" cy="2738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956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972292"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sz="1800" dirty="0"/>
              <a:t>Router is an object which is provided by SAP UI5 Component (UIComponent).</a:t>
            </a:r>
          </a:p>
          <a:p>
            <a:pPr marL="285750" indent="-285750" algn="just">
              <a:buFont typeface="Wingdings" panose="05000000000000000000" pitchFamily="2" charset="2"/>
              <a:buChar char="§"/>
            </a:pPr>
            <a:r>
              <a:rPr lang="en-US" sz="1800" dirty="0"/>
              <a:t>It is responsible for creating our view objects on demand.</a:t>
            </a:r>
            <a:endParaRPr lang="en-US" dirty="0"/>
          </a:p>
          <a:p>
            <a:pPr marL="285750" indent="-285750" algn="just">
              <a:buFont typeface="Wingdings" panose="05000000000000000000" pitchFamily="2" charset="2"/>
              <a:buChar char="§"/>
            </a:pPr>
            <a:r>
              <a:rPr lang="en-US" sz="1800" dirty="0"/>
              <a:t>It is also responsible for complete app navigation based on pattern (end point, hash tag).</a:t>
            </a:r>
          </a:p>
          <a:p>
            <a:pPr marL="285750" indent="-285750" algn="just">
              <a:buFont typeface="Wingdings" panose="05000000000000000000" pitchFamily="2" charset="2"/>
              <a:buChar char="§"/>
            </a:pPr>
            <a:endParaRPr lang="en-US" dirty="0"/>
          </a:p>
          <a:p>
            <a:pPr algn="just"/>
            <a:r>
              <a:rPr lang="en-US" b="1" dirty="0"/>
              <a:t>How to use router:</a:t>
            </a:r>
          </a:p>
          <a:p>
            <a:pPr marL="342900" indent="-342900" algn="just">
              <a:buFont typeface="+mj-lt"/>
              <a:buAutoNum type="arabicPeriod"/>
            </a:pPr>
            <a:r>
              <a:rPr lang="en-US" dirty="0"/>
              <a:t>Get the router object form the UIComponent class.</a:t>
            </a:r>
          </a:p>
          <a:p>
            <a:pPr marL="342900" indent="-342900" algn="just">
              <a:buFont typeface="+mj-lt"/>
              <a:buAutoNum type="arabicPeriod"/>
            </a:pPr>
            <a:r>
              <a:rPr lang="en-US" dirty="0"/>
              <a:t>Call initialize method using the object</a:t>
            </a:r>
          </a:p>
          <a:p>
            <a:pPr marL="342900" indent="-342900" algn="just">
              <a:buFont typeface="+mj-lt"/>
              <a:buAutoNum type="arabicPeriod"/>
            </a:pPr>
            <a:r>
              <a:rPr lang="en-US" dirty="0">
                <a:solidFill>
                  <a:prstClr val="black"/>
                </a:solidFill>
              </a:rPr>
              <a:t>The initialize method will SCAN manifest.json to find the routing configuration (mandatory).</a:t>
            </a:r>
          </a:p>
          <a:p>
            <a:pPr marL="342900" indent="-342900" algn="just">
              <a:buFont typeface="+mj-lt"/>
              <a:buAutoNum type="arabicPeriod"/>
            </a:pPr>
            <a:r>
              <a:rPr lang="en-US" dirty="0">
                <a:solidFill>
                  <a:prstClr val="black"/>
                </a:solidFill>
              </a:rPr>
              <a:t>Add the routing configuration in manifest.json</a:t>
            </a:r>
          </a:p>
          <a:p>
            <a:pPr marL="1066693" lvl="1" indent="-457200" algn="just">
              <a:buAutoNum type="arabicPeriod"/>
            </a:pPr>
            <a:r>
              <a:rPr lang="en-US" dirty="0">
                <a:solidFill>
                  <a:schemeClr val="accent6"/>
                </a:solidFill>
              </a:rPr>
              <a:t>rootView</a:t>
            </a:r>
            <a:r>
              <a:rPr lang="en-US" dirty="0"/>
              <a:t> – base view we want to load</a:t>
            </a:r>
          </a:p>
          <a:p>
            <a:pPr marL="1066693" lvl="1" indent="-457200" algn="just">
              <a:buAutoNum type="arabicPeriod"/>
            </a:pPr>
            <a:r>
              <a:rPr lang="en-US" dirty="0">
                <a:solidFill>
                  <a:schemeClr val="accent6"/>
                </a:solidFill>
              </a:rPr>
              <a:t>config</a:t>
            </a:r>
            <a:r>
              <a:rPr lang="en-US" dirty="0"/>
              <a:t> – base configuration like view type, path of all views etc.</a:t>
            </a:r>
          </a:p>
          <a:p>
            <a:pPr marL="1066693" lvl="1" indent="-457200" algn="just">
              <a:buAutoNum type="arabicPeriod"/>
            </a:pPr>
            <a:r>
              <a:rPr lang="en-US" dirty="0">
                <a:solidFill>
                  <a:schemeClr val="accent6"/>
                </a:solidFill>
              </a:rPr>
              <a:t>routes</a:t>
            </a:r>
            <a:r>
              <a:rPr lang="en-US" dirty="0"/>
              <a:t> – array of all the targets, patterns and route names</a:t>
            </a:r>
          </a:p>
          <a:p>
            <a:pPr marL="1066693" lvl="1" indent="-457200" algn="just">
              <a:buAutoNum type="arabicPeriod"/>
            </a:pPr>
            <a:r>
              <a:rPr lang="en-US" dirty="0">
                <a:solidFill>
                  <a:schemeClr val="accent6"/>
                </a:solidFill>
              </a:rPr>
              <a:t>targets</a:t>
            </a:r>
            <a:r>
              <a:rPr lang="en-US" dirty="0"/>
              <a:t> – put all the end point target with views which needs to be instantiated and nav.</a:t>
            </a:r>
          </a:p>
          <a:p>
            <a:pPr algn="just">
              <a:lnSpc>
                <a:spcPct val="150000"/>
              </a:lnSpc>
            </a:pPr>
            <a:endParaRPr lang="en-US" sz="1800" b="1" i="0" dirty="0">
              <a:solidFill>
                <a:srgbClr val="222222"/>
              </a:solidFill>
              <a:effectLst/>
              <a:latin typeface="Calibri (Body)"/>
            </a:endParaRPr>
          </a:p>
          <a:p>
            <a:pPr algn="just">
              <a:lnSpc>
                <a:spcPct val="150000"/>
              </a:lnSpc>
            </a:pPr>
            <a:r>
              <a:rPr lang="en-US" sz="1800" b="1" i="0" dirty="0">
                <a:solidFill>
                  <a:schemeClr val="accent6"/>
                </a:solidFill>
                <a:effectLst/>
                <a:latin typeface="Calibri (Body)"/>
              </a:rPr>
              <a:t>Sap.m.routing.Router</a:t>
            </a:r>
            <a:r>
              <a:rPr lang="en-US" sz="1800" b="0" i="0" dirty="0">
                <a:solidFill>
                  <a:schemeClr val="accent6"/>
                </a:solidFill>
                <a:effectLst/>
                <a:latin typeface="Calibri (Body)"/>
              </a:rPr>
              <a:t> </a:t>
            </a:r>
            <a:r>
              <a:rPr lang="en-US" sz="1800" b="0" i="0" dirty="0">
                <a:solidFill>
                  <a:srgbClr val="222222"/>
                </a:solidFill>
                <a:effectLst/>
                <a:latin typeface="Calibri (Body)"/>
              </a:rPr>
              <a:t>is the class used for Routing and Navigation purpose in SAP UI5 framework.</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Pattern</a:t>
            </a:r>
            <a:r>
              <a:rPr lang="en-US" sz="1800" b="1" dirty="0">
                <a:solidFill>
                  <a:srgbClr val="222222"/>
                </a:solidFill>
                <a:effectLst/>
                <a:latin typeface="Calibri (Body)"/>
              </a:rPr>
              <a:t>”</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name</a:t>
            </a:r>
            <a:r>
              <a:rPr lang="en-US" sz="1800" b="1" dirty="0">
                <a:solidFill>
                  <a:srgbClr val="222222"/>
                </a:solidFill>
                <a:effectLst/>
                <a:latin typeface="Calibri (Body)"/>
              </a:rPr>
              <a:t>”</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target</a:t>
            </a:r>
            <a:r>
              <a:rPr lang="en-US" sz="1800" b="1" dirty="0">
                <a:solidFill>
                  <a:srgbClr val="222222"/>
                </a:solidFill>
                <a:effectLst/>
                <a:latin typeface="Calibri (Body)"/>
              </a:rPr>
              <a: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022759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Routing Implementation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Now we need to implement routing in our existing application, for that we have to follow the Steps provided in the previous slides.</a:t>
            </a:r>
          </a:p>
          <a:p>
            <a:r>
              <a:rPr lang="en-US" dirty="0"/>
              <a:t>We also have to change the navigation in our View1 controller, and make it according to the Router, for that we have to get the router object in the View1 controller and then navigate to the view using the </a:t>
            </a:r>
            <a:r>
              <a:rPr lang="en-US" dirty="0">
                <a:solidFill>
                  <a:schemeClr val="accent6"/>
                </a:solidFill>
              </a:rPr>
              <a:t>navTo()</a:t>
            </a:r>
            <a:r>
              <a:rPr lang="en-US" dirty="0"/>
              <a:t> function.</a:t>
            </a:r>
          </a:p>
          <a:p>
            <a:r>
              <a:rPr lang="en-US" dirty="0"/>
              <a:t>To get the router object in View1 controller</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getOwnerComponent</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getRouter</a:t>
            </a:r>
            <a:r>
              <a:rPr lang="en-US" b="0" dirty="0">
                <a:solidFill>
                  <a:srgbClr val="000000"/>
                </a:solidFill>
                <a:effectLst/>
                <a:latin typeface="Consolas" panose="020B0609020204030204" pitchFamily="49" charset="0"/>
              </a:rPr>
              <a:t>();</a:t>
            </a:r>
          </a:p>
          <a:p>
            <a:r>
              <a:rPr lang="en-US" dirty="0"/>
              <a:t>To navigate to the View2</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navTo</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"loadMyV2"</a:t>
            </a:r>
            <a:r>
              <a:rPr lang="en-US" b="0" dirty="0">
                <a:solidFill>
                  <a:srgbClr val="000000"/>
                </a:solidFill>
                <a:effectLst/>
                <a:latin typeface="Consolas" panose="020B0609020204030204" pitchFamily="49" charset="0"/>
              </a:rPr>
              <a:t>);</a:t>
            </a:r>
            <a:endParaRPr lang="en-US" dirty="0"/>
          </a:p>
          <a:p>
            <a:endParaRPr lang="en-US" dirty="0"/>
          </a:p>
          <a:p>
            <a:r>
              <a:rPr lang="en-US" dirty="0"/>
              <a:t>Code Links:</a:t>
            </a:r>
          </a:p>
          <a:p>
            <a:pPr marL="285750" indent="-285750">
              <a:buFontTx/>
              <a:buChar char="-"/>
            </a:pPr>
            <a:r>
              <a:rPr lang="en-US" dirty="0"/>
              <a:t>manifest.json</a:t>
            </a:r>
          </a:p>
          <a:p>
            <a:pPr marL="285750" indent="-285750">
              <a:buFontTx/>
              <a:buChar char="-"/>
            </a:pPr>
            <a:r>
              <a:rPr lang="en-US" dirty="0"/>
              <a:t>Component.js</a:t>
            </a:r>
          </a:p>
          <a:p>
            <a:pPr marL="285750" indent="-285750">
              <a:buFontTx/>
              <a:buChar char="-"/>
            </a:pPr>
            <a:r>
              <a:rPr lang="en-US" dirty="0"/>
              <a:t>View1.controller.js</a:t>
            </a:r>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773F88C-2094-42D2-B546-1D90556E992D}"/>
              </a:ext>
            </a:extLst>
          </p:cNvPr>
          <p:cNvPicPr>
            <a:picLocks noChangeAspect="1"/>
          </p:cNvPicPr>
          <p:nvPr/>
        </p:nvPicPr>
        <p:blipFill>
          <a:blip r:embed="rId3"/>
          <a:stretch>
            <a:fillRect/>
          </a:stretch>
        </p:blipFill>
        <p:spPr>
          <a:xfrm>
            <a:off x="2823588" y="3956213"/>
            <a:ext cx="4312118" cy="2214513"/>
          </a:xfrm>
          <a:prstGeom prst="rect">
            <a:avLst/>
          </a:prstGeom>
          <a:ln/>
        </p:spPr>
        <p:style>
          <a:lnRef idx="2">
            <a:schemeClr val="dk1"/>
          </a:lnRef>
          <a:fillRef idx="1">
            <a:schemeClr val="lt1"/>
          </a:fillRef>
          <a:effectRef idx="0">
            <a:schemeClr val="dk1"/>
          </a:effectRef>
          <a:fontRef idx="minor">
            <a:schemeClr val="dk1"/>
          </a:fontRef>
        </p:style>
      </p:pic>
      <p:pic>
        <p:nvPicPr>
          <p:cNvPr id="1026" name="Picture 2">
            <a:extLst>
              <a:ext uri="{FF2B5EF4-FFF2-40B4-BE49-F238E27FC236}">
                <a16:creationId xmlns:a16="http://schemas.microsoft.com/office/drawing/2014/main" id="{557276CC-AA08-4254-82C2-6FC727B4D0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8118" y="3962450"/>
            <a:ext cx="4312118" cy="2208276"/>
          </a:xfrm>
          <a:prstGeom prst="rect">
            <a:avLst/>
          </a:prstGeom>
          <a:ln/>
        </p:spPr>
        <p:style>
          <a:lnRef idx="2">
            <a:schemeClr val="dk1"/>
          </a:lnRef>
          <a:fillRef idx="1">
            <a:schemeClr val="lt1"/>
          </a:fillRef>
          <a:effectRef idx="0">
            <a:schemeClr val="dk1"/>
          </a:effectRef>
          <a:fontRef idx="minor">
            <a:schemeClr val="dk1"/>
          </a:fontRef>
        </p:style>
      </p:pic>
      <p:sp>
        <p:nvSpPr>
          <p:cNvPr id="6" name="Arrow: Right 5">
            <a:extLst>
              <a:ext uri="{FF2B5EF4-FFF2-40B4-BE49-F238E27FC236}">
                <a16:creationId xmlns:a16="http://schemas.microsoft.com/office/drawing/2014/main" id="{36221ED0-2C4A-4F47-8203-70026FAB79DF}"/>
              </a:ext>
            </a:extLst>
          </p:cNvPr>
          <p:cNvSpPr/>
          <p:nvPr/>
        </p:nvSpPr>
        <p:spPr>
          <a:xfrm>
            <a:off x="6832879" y="5024176"/>
            <a:ext cx="934497" cy="30145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875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no: 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solidFill>
                  <a:schemeClr val="accent6"/>
                </a:solidFill>
              </a:rPr>
              <a:t>Route Match Handler</a:t>
            </a:r>
            <a:r>
              <a:rPr lang="en-US" dirty="0"/>
              <a:t>: It is a function which gets triggered every time when Route, End Point, Hash Tag Changes.</a:t>
            </a:r>
          </a:p>
          <a:p>
            <a:r>
              <a:rPr lang="en-US" dirty="0"/>
              <a:t>Now using the route match handler we will load the data of the selected fruit.</a:t>
            </a:r>
          </a:p>
          <a:p>
            <a:endParaRPr lang="en-US" dirty="0"/>
          </a:p>
          <a:p>
            <a:r>
              <a:rPr lang="en-US" dirty="0"/>
              <a:t>Code Link:- </a:t>
            </a:r>
          </a:p>
          <a:p>
            <a:pPr marL="285750" indent="-285750">
              <a:buFontTx/>
              <a:buChar char="-"/>
            </a:pPr>
            <a:r>
              <a:rPr lang="en-US" dirty="0"/>
              <a:t>View1.controller.js</a:t>
            </a:r>
          </a:p>
          <a:p>
            <a:pPr marL="285750" indent="-285750">
              <a:buFontTx/>
              <a:buChar char="-"/>
            </a:pPr>
            <a:r>
              <a:rPr lang="en-US" dirty="0"/>
              <a:t>View2.controller.js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03F51C3-13C1-4E8C-9124-B66C38665759}"/>
              </a:ext>
            </a:extLst>
          </p:cNvPr>
          <p:cNvPicPr>
            <a:picLocks noChangeAspect="1"/>
          </p:cNvPicPr>
          <p:nvPr/>
        </p:nvPicPr>
        <p:blipFill>
          <a:blip r:embed="rId3"/>
          <a:stretch>
            <a:fillRect/>
          </a:stretch>
        </p:blipFill>
        <p:spPr>
          <a:xfrm>
            <a:off x="3577212" y="1971313"/>
            <a:ext cx="8102321" cy="415254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78247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stateless protocol; it is an OASIS standard to communicate to server using  REST(</a:t>
            </a:r>
            <a:r>
              <a:rPr lang="en-US" dirty="0" err="1"/>
              <a:t>Represerntational</a:t>
            </a:r>
            <a:r>
              <a:rPr lang="en-US" dirty="0"/>
              <a:t> state Transfer)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a:t>
            </a:r>
            <a:r>
              <a:rPr lang="en-US" sz="1799" b="1" dirty="0">
                <a:solidFill>
                  <a:prstClr val="black"/>
                </a:solidFill>
                <a:latin typeface="Calibri"/>
              </a:rPr>
              <a:t>Service document </a:t>
            </a:r>
            <a:r>
              <a:rPr lang="en-US" sz="1799" dirty="0">
                <a:solidFill>
                  <a:prstClr val="black"/>
                </a:solidFill>
                <a:latin typeface="Calibri"/>
              </a:rPr>
              <a:t>–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a:t>
            </a:r>
            <a:r>
              <a:rPr lang="en-US" sz="1799" b="1" dirty="0">
                <a:solidFill>
                  <a:prstClr val="black"/>
                </a:solidFill>
                <a:latin typeface="Calibri"/>
              </a:rPr>
              <a:t>Service metadata document </a:t>
            </a:r>
            <a:r>
              <a:rPr lang="en-US" sz="1799" dirty="0">
                <a:solidFill>
                  <a:prstClr val="black"/>
                </a:solidFill>
                <a:latin typeface="Calibri"/>
              </a:rPr>
              <a:t>–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35531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The Route </a:t>
            </a:r>
            <a:r>
              <a:rPr lang="en-US"/>
              <a:t>matched handler</a:t>
            </a:r>
          </a:p>
          <a:p>
            <a:pPr marL="285750" indent="-285750">
              <a:buClr>
                <a:schemeClr val="tx1"/>
              </a:buClr>
              <a:buFont typeface="Arial" panose="020B0604020202020204" pitchFamily="34" charset="0"/>
              <a:buChar char="•"/>
            </a:pPr>
            <a:r>
              <a:rPr lang="en-US" dirty="0"/>
              <a:t>What is OData?</a:t>
            </a:r>
          </a:p>
          <a:p>
            <a:pPr marL="285750" indent="-285750">
              <a:buClr>
                <a:schemeClr val="tx1"/>
              </a:buClr>
              <a:buFont typeface="Arial" panose="020B0604020202020204" pitchFamily="34" charset="0"/>
              <a:buChar char="•"/>
            </a:pPr>
            <a:r>
              <a:rPr lang="en-US" dirty="0" err="1"/>
              <a:t>oData</a:t>
            </a:r>
            <a:r>
              <a:rPr lang="en-US" dirty="0"/>
              <a:t> Basics.</a:t>
            </a:r>
          </a:p>
          <a:p>
            <a:pPr marL="285750" indent="-285750">
              <a:buClr>
                <a:schemeClr val="tx1"/>
              </a:buClr>
              <a:buFont typeface="Arial" panose="020B0604020202020204" pitchFamily="34" charset="0"/>
              <a:buChar char="•"/>
            </a:pPr>
            <a:r>
              <a:rPr lang="en-US" dirty="0"/>
              <a:t>Structure of Odata.</a:t>
            </a:r>
          </a:p>
          <a:p>
            <a:pPr marL="285750" indent="-285750">
              <a:buClr>
                <a:schemeClr val="tx1"/>
              </a:buClr>
              <a:buFont typeface="Arial" panose="020B0604020202020204" pitchFamily="34" charset="0"/>
              <a:buChar char="•"/>
            </a:pPr>
            <a:r>
              <a:rPr lang="en-US" dirty="0"/>
              <a:t>Client Side Query With Odata.</a:t>
            </a:r>
          </a:p>
          <a:p>
            <a:pPr marL="285750" indent="-285750">
              <a:buClr>
                <a:schemeClr val="tx1"/>
              </a:buClr>
              <a:buFont typeface="Arial" panose="020B0604020202020204" pitchFamily="34" charset="0"/>
              <a:buChar char="•"/>
            </a:pPr>
            <a:r>
              <a:rPr lang="en-US" dirty="0"/>
              <a:t>Get Operations.</a:t>
            </a:r>
          </a:p>
          <a:p>
            <a:pPr marL="285750" indent="-285750">
              <a:buClr>
                <a:schemeClr val="tx1"/>
              </a:buClr>
              <a:buFont typeface="Arial" panose="020B0604020202020204" pitchFamily="34" charset="0"/>
              <a:buChar char="•"/>
            </a:pPr>
            <a:r>
              <a:rPr lang="en-US" dirty="0"/>
              <a:t>SAP Deployment Options</a:t>
            </a:r>
          </a:p>
          <a:p>
            <a:pPr marL="285750" indent="-285750">
              <a:buClr>
                <a:schemeClr val="tx1"/>
              </a:buClr>
              <a:buFont typeface="Arial" panose="020B0604020202020204" pitchFamily="34" charset="0"/>
              <a:buChar char="•"/>
            </a:pPr>
            <a:r>
              <a:rPr lang="en-US" dirty="0" err="1"/>
              <a:t>TCodes</a:t>
            </a:r>
            <a:r>
              <a:rPr lang="en-US" dirty="0"/>
              <a:t> and Services</a:t>
            </a:r>
          </a:p>
          <a:p>
            <a:pPr marL="285750" indent="-285750">
              <a:buClr>
                <a:schemeClr val="tx1"/>
              </a:buClr>
              <a:buFont typeface="Arial" panose="020B0604020202020204" pitchFamily="34" charset="0"/>
              <a:buChar char="•"/>
            </a:pPr>
            <a:r>
              <a:rPr lang="en-US" dirty="0"/>
              <a:t>Data Model for our use case</a:t>
            </a:r>
          </a:p>
          <a:p>
            <a:pPr marL="285750" indent="-285750">
              <a:buClr>
                <a:schemeClr val="tx1"/>
              </a:buClr>
              <a:buFont typeface="Arial" panose="020B0604020202020204" pitchFamily="34" charset="0"/>
              <a:buChar char="•"/>
            </a:pPr>
            <a:r>
              <a:rPr lang="en-US" dirty="0"/>
              <a:t>Creating OData Service. </a:t>
            </a:r>
          </a:p>
          <a:p>
            <a:pPr marL="285750" indent="-285750">
              <a:buClr>
                <a:schemeClr val="tx1"/>
              </a:buClr>
              <a:buFont typeface="Arial" panose="020B0604020202020204" pitchFamily="34" charset="0"/>
              <a:buChar char="•"/>
            </a:pPr>
            <a:r>
              <a:rPr lang="en-US" dirty="0"/>
              <a:t>Building Get Entity set Method</a:t>
            </a:r>
          </a:p>
          <a:p>
            <a:pPr marL="285750" indent="-285750">
              <a:buClr>
                <a:schemeClr val="tx1"/>
              </a:buClr>
              <a:buFont typeface="Arial" panose="020B0604020202020204" pitchFamily="34" charset="0"/>
              <a:buChar char="•"/>
            </a:pPr>
            <a:r>
              <a:rPr lang="en-US" dirty="0"/>
              <a:t>Testing the Get Entity set Method in Browser</a:t>
            </a:r>
          </a:p>
          <a:p>
            <a:pPr marL="285750" indent="-285750">
              <a:buClr>
                <a:schemeClr val="tx1"/>
              </a:buClr>
              <a:buFont typeface="Arial" panose="020B0604020202020204" pitchFamily="34" charset="0"/>
              <a:buChar char="•"/>
            </a:pPr>
            <a:r>
              <a:rPr lang="en-US" dirty="0"/>
              <a:t>Building Get Entity method (Single Product)</a:t>
            </a:r>
          </a:p>
          <a:p>
            <a:pPr marL="285750" indent="-285750">
              <a:buClr>
                <a:schemeClr val="tx1"/>
              </a:buClr>
              <a:buFont typeface="Arial" panose="020B0604020202020204" pitchFamily="34" charset="0"/>
              <a:buChar char="•"/>
            </a:pPr>
            <a:r>
              <a:rPr lang="en-US" dirty="0"/>
              <a:t>Introduction to the Postman Tool</a:t>
            </a:r>
          </a:p>
          <a:p>
            <a:pPr marL="285750" indent="-285750">
              <a:buClr>
                <a:schemeClr val="tx1"/>
              </a:buClr>
              <a:buFont typeface="Arial" panose="020B0604020202020204" pitchFamily="34" charset="0"/>
              <a:buChar char="•"/>
            </a:pPr>
            <a:r>
              <a:rPr lang="en-US" dirty="0"/>
              <a:t>Setting the Authorization in Postman</a:t>
            </a:r>
          </a:p>
          <a:p>
            <a:pPr marL="285750" indent="-285750">
              <a:buClr>
                <a:schemeClr val="tx1"/>
              </a:buClr>
              <a:buFont typeface="Arial" panose="020B0604020202020204" pitchFamily="34" charset="0"/>
              <a:buChar char="•"/>
            </a:pPr>
            <a:r>
              <a:rPr lang="en-US" dirty="0"/>
              <a:t>Testing Get Entity and Entity set using Postman</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907130"/>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a:t>
            </a:r>
            <a:r>
              <a:rPr lang="en-US" sz="1799" dirty="0" err="1">
                <a:solidFill>
                  <a:prstClr val="black"/>
                </a:solidFill>
                <a:latin typeface="Calibri"/>
              </a:rPr>
              <a:t>cond</a:t>
            </a:r>
            <a:r>
              <a:rPr lang="en-US" sz="1799" dirty="0">
                <a:solidFill>
                  <a:prstClr val="black"/>
                </a:solidFill>
                <a:latin typeface="Calibri"/>
              </a:rPr>
              <a:t>)</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a:p>
            <a:r>
              <a:rPr lang="en-US" b="1" dirty="0"/>
              <a:t>Association</a:t>
            </a:r>
            <a:r>
              <a:rPr lang="en-US" dirty="0"/>
              <a:t> : It’s the relation between multiple Data , it is similar as foreign key relation in DB world </a:t>
            </a:r>
          </a:p>
          <a:p>
            <a:r>
              <a:rPr lang="en-US" dirty="0"/>
              <a:t>When we create association system will create the navigation property which we can use as a pointer to load the dependent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Get Operations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Practice all the get operations in the previous slide by your own on the </a:t>
            </a:r>
            <a:r>
              <a:rPr lang="en-US" dirty="0" err="1"/>
              <a:t>northwind</a:t>
            </a:r>
            <a:r>
              <a:rPr lang="en-US" dirty="0"/>
              <a:t> service </a:t>
            </a:r>
            <a:r>
              <a:rPr lang="en-US" dirty="0" err="1"/>
              <a:t>url</a:t>
            </a:r>
            <a:r>
              <a:rPr lang="en-US" dirty="0"/>
              <a:t>.</a:t>
            </a:r>
          </a:p>
          <a:p>
            <a:r>
              <a:rPr lang="en-US" dirty="0"/>
              <a:t>  </a:t>
            </a:r>
          </a:p>
          <a:p>
            <a:r>
              <a:rPr lang="en-US" dirty="0"/>
              <a:t>Links were given in the previous slide.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5AAC8B3-2D64-48E8-BFE2-D325F3543CBC}"/>
              </a:ext>
            </a:extLst>
          </p:cNvPr>
          <p:cNvPicPr>
            <a:picLocks noChangeAspect="1"/>
          </p:cNvPicPr>
          <p:nvPr/>
        </p:nvPicPr>
        <p:blipFill>
          <a:blip r:embed="rId3"/>
          <a:stretch>
            <a:fillRect/>
          </a:stretch>
        </p:blipFill>
        <p:spPr>
          <a:xfrm>
            <a:off x="7073103" y="2950717"/>
            <a:ext cx="3741744" cy="2956816"/>
          </a:xfrm>
          <a:prstGeom prst="rect">
            <a:avLst/>
          </a:prstGeom>
        </p:spPr>
      </p:pic>
      <p:pic>
        <p:nvPicPr>
          <p:cNvPr id="6" name="Picture 5">
            <a:extLst>
              <a:ext uri="{FF2B5EF4-FFF2-40B4-BE49-F238E27FC236}">
                <a16:creationId xmlns:a16="http://schemas.microsoft.com/office/drawing/2014/main" id="{C788FD0B-830C-41FB-9DAA-02FD55DF56E3}"/>
              </a:ext>
            </a:extLst>
          </p:cNvPr>
          <p:cNvPicPr>
            <a:picLocks noChangeAspect="1"/>
          </p:cNvPicPr>
          <p:nvPr/>
        </p:nvPicPr>
        <p:blipFill>
          <a:blip r:embed="rId4"/>
          <a:stretch>
            <a:fillRect/>
          </a:stretch>
        </p:blipFill>
        <p:spPr>
          <a:xfrm>
            <a:off x="7073103" y="2136052"/>
            <a:ext cx="3642676" cy="381033"/>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Deployment Options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6CBFF5A-BFF9-40F6-8B78-E25A23E6A7A9}"/>
              </a:ext>
            </a:extLst>
          </p:cNvPr>
          <p:cNvPicPr>
            <a:picLocks noChangeAspect="1"/>
          </p:cNvPicPr>
          <p:nvPr/>
        </p:nvPicPr>
        <p:blipFill>
          <a:blip r:embed="rId3"/>
          <a:stretch>
            <a:fillRect/>
          </a:stretch>
        </p:blipFill>
        <p:spPr>
          <a:xfrm>
            <a:off x="563371" y="1832289"/>
            <a:ext cx="4506205" cy="3753851"/>
          </a:xfrm>
          <a:prstGeom prst="rect">
            <a:avLst/>
          </a:prstGeom>
        </p:spPr>
      </p:pic>
      <p:sp>
        <p:nvSpPr>
          <p:cNvPr id="3" name="TextBox 2">
            <a:extLst>
              <a:ext uri="{FF2B5EF4-FFF2-40B4-BE49-F238E27FC236}">
                <a16:creationId xmlns:a16="http://schemas.microsoft.com/office/drawing/2014/main" id="{2D503CAA-053F-4458-B011-89A5E21484C2}"/>
              </a:ext>
            </a:extLst>
          </p:cNvPr>
          <p:cNvSpPr txBox="1"/>
          <p:nvPr/>
        </p:nvSpPr>
        <p:spPr>
          <a:xfrm>
            <a:off x="76200" y="1087194"/>
            <a:ext cx="4257675" cy="369332"/>
          </a:xfrm>
          <a:prstGeom prst="rect">
            <a:avLst/>
          </a:prstGeom>
          <a:noFill/>
        </p:spPr>
        <p:txBody>
          <a:bodyPr wrap="square" rtlCol="0">
            <a:spAutoFit/>
          </a:bodyPr>
          <a:lstStyle/>
          <a:p>
            <a:pPr algn="ctr"/>
            <a:r>
              <a:rPr lang="en-US" b="1" u="sng" dirty="0"/>
              <a:t>Central HUB Scenario</a:t>
            </a:r>
          </a:p>
        </p:txBody>
      </p:sp>
      <p:sp>
        <p:nvSpPr>
          <p:cNvPr id="4" name="TextBox 3">
            <a:extLst>
              <a:ext uri="{FF2B5EF4-FFF2-40B4-BE49-F238E27FC236}">
                <a16:creationId xmlns:a16="http://schemas.microsoft.com/office/drawing/2014/main" id="{800C0623-6419-4857-B60C-D181E329B32C}"/>
              </a:ext>
            </a:extLst>
          </p:cNvPr>
          <p:cNvSpPr txBox="1"/>
          <p:nvPr/>
        </p:nvSpPr>
        <p:spPr>
          <a:xfrm>
            <a:off x="7391400" y="1171575"/>
            <a:ext cx="3114675" cy="369332"/>
          </a:xfrm>
          <a:prstGeom prst="rect">
            <a:avLst/>
          </a:prstGeom>
          <a:noFill/>
        </p:spPr>
        <p:txBody>
          <a:bodyPr wrap="square" rtlCol="0">
            <a:spAutoFit/>
          </a:bodyPr>
          <a:lstStyle/>
          <a:p>
            <a:pPr algn="ctr"/>
            <a:r>
              <a:rPr lang="en-US" b="1" u="sng" dirty="0"/>
              <a:t>Embedded system</a:t>
            </a:r>
          </a:p>
        </p:txBody>
      </p:sp>
      <p:sp>
        <p:nvSpPr>
          <p:cNvPr id="7" name="Right Brace 6">
            <a:extLst>
              <a:ext uri="{FF2B5EF4-FFF2-40B4-BE49-F238E27FC236}">
                <a16:creationId xmlns:a16="http://schemas.microsoft.com/office/drawing/2014/main" id="{C9565FEB-3FF0-45F8-BD0B-8F85CCB50CF2}"/>
              </a:ext>
            </a:extLst>
          </p:cNvPr>
          <p:cNvSpPr/>
          <p:nvPr/>
        </p:nvSpPr>
        <p:spPr>
          <a:xfrm>
            <a:off x="5181600" y="2686050"/>
            <a:ext cx="600075" cy="2143125"/>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C3FB9A2-C128-4E87-B1E3-35473DE1E483}"/>
              </a:ext>
            </a:extLst>
          </p:cNvPr>
          <p:cNvCxnSpPr>
            <a:cxnSpLocks/>
            <a:stCxn id="7" idx="1"/>
          </p:cNvCxnSpPr>
          <p:nvPr/>
        </p:nvCxnSpPr>
        <p:spPr>
          <a:xfrm>
            <a:off x="5781675" y="3757613"/>
            <a:ext cx="134075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Rectangle 11">
            <a:extLst>
              <a:ext uri="{FF2B5EF4-FFF2-40B4-BE49-F238E27FC236}">
                <a16:creationId xmlns:a16="http://schemas.microsoft.com/office/drawing/2014/main" id="{E8616FD1-9EB1-4E2B-B601-D2D17C54650A}"/>
              </a:ext>
            </a:extLst>
          </p:cNvPr>
          <p:cNvSpPr/>
          <p:nvPr/>
        </p:nvSpPr>
        <p:spPr>
          <a:xfrm>
            <a:off x="7515226" y="2762246"/>
            <a:ext cx="3448050" cy="2143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SAP Fiori Frontend Server, GW_FND, Standard Fiori Apps</a:t>
            </a: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Existing ECC/ERP </a:t>
            </a:r>
          </a:p>
          <a:p>
            <a:pPr algn="ctr"/>
            <a:r>
              <a:rPr lang="en-US" dirty="0">
                <a:ln w="0"/>
                <a:solidFill>
                  <a:schemeClr val="tx1"/>
                </a:solidFill>
                <a:effectLst>
                  <a:outerShdw blurRad="38100" dist="19050" dir="2700000" algn="tl" rotWithShape="0">
                    <a:schemeClr val="dk1">
                      <a:alpha val="40000"/>
                    </a:schemeClr>
                  </a:outerShdw>
                </a:effectLst>
              </a:rPr>
              <a:t>SAP Fiori backend System</a:t>
            </a:r>
          </a:p>
          <a:p>
            <a:pPr algn="ctr"/>
            <a:r>
              <a:rPr lang="en-US" dirty="0">
                <a:ln w="0"/>
                <a:solidFill>
                  <a:schemeClr val="tx1"/>
                </a:solidFill>
                <a:effectLst>
                  <a:outerShdw blurRad="38100" dist="19050" dir="2700000" algn="tl" rotWithShape="0">
                    <a:schemeClr val="dk1">
                      <a:alpha val="40000"/>
                    </a:schemeClr>
                  </a:outerShdw>
                </a:effectLst>
              </a:rPr>
              <a:t>FM , Classes, existing Function</a:t>
            </a:r>
            <a:endParaRPr lang="en-US" dirty="0"/>
          </a:p>
        </p:txBody>
      </p:sp>
      <p:sp>
        <p:nvSpPr>
          <p:cNvPr id="13" name="Rectangle 12">
            <a:extLst>
              <a:ext uri="{FF2B5EF4-FFF2-40B4-BE49-F238E27FC236}">
                <a16:creationId xmlns:a16="http://schemas.microsoft.com/office/drawing/2014/main" id="{205293E3-CF6F-41D7-931A-00539DF3BA60}"/>
              </a:ext>
            </a:extLst>
          </p:cNvPr>
          <p:cNvSpPr/>
          <p:nvPr/>
        </p:nvSpPr>
        <p:spPr>
          <a:xfrm>
            <a:off x="8286750" y="1658283"/>
            <a:ext cx="1419225" cy="6842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Browser</a:t>
            </a:r>
          </a:p>
          <a:p>
            <a:pPr algn="ctr"/>
            <a:r>
              <a:rPr lang="en-US" dirty="0"/>
              <a:t>Fiori</a:t>
            </a:r>
          </a:p>
        </p:txBody>
      </p:sp>
      <p:sp>
        <p:nvSpPr>
          <p:cNvPr id="14" name="Flowchart: Magnetic Disk 13">
            <a:extLst>
              <a:ext uri="{FF2B5EF4-FFF2-40B4-BE49-F238E27FC236}">
                <a16:creationId xmlns:a16="http://schemas.microsoft.com/office/drawing/2014/main" id="{B854216E-BBB1-47AB-8FF4-3C4F053965BE}"/>
              </a:ext>
            </a:extLst>
          </p:cNvPr>
          <p:cNvSpPr/>
          <p:nvPr/>
        </p:nvSpPr>
        <p:spPr>
          <a:xfrm>
            <a:off x="8705850" y="5334000"/>
            <a:ext cx="914400" cy="523875"/>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DB</a:t>
            </a:r>
          </a:p>
        </p:txBody>
      </p:sp>
      <p:cxnSp>
        <p:nvCxnSpPr>
          <p:cNvPr id="18" name="Straight Arrow Connector 17">
            <a:extLst>
              <a:ext uri="{FF2B5EF4-FFF2-40B4-BE49-F238E27FC236}">
                <a16:creationId xmlns:a16="http://schemas.microsoft.com/office/drawing/2014/main" id="{22563165-2E52-4F59-909B-E7D47769355C}"/>
              </a:ext>
            </a:extLst>
          </p:cNvPr>
          <p:cNvCxnSpPr>
            <a:endCxn id="12" idx="0"/>
          </p:cNvCxnSpPr>
          <p:nvPr/>
        </p:nvCxnSpPr>
        <p:spPr>
          <a:xfrm>
            <a:off x="9239251" y="2342577"/>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BF1517-0E85-4A1E-936E-93D6C48F700F}"/>
              </a:ext>
            </a:extLst>
          </p:cNvPr>
          <p:cNvCxnSpPr/>
          <p:nvPr/>
        </p:nvCxnSpPr>
        <p:spPr>
          <a:xfrm>
            <a:off x="9134476" y="4914331"/>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44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4678204"/>
          </a:xfrm>
          <a:prstGeom prst="rect">
            <a:avLst/>
          </a:prstGeom>
          <a:noFill/>
        </p:spPr>
        <p:txBody>
          <a:bodyPr wrap="square" rtlCol="0">
            <a:spAutoFit/>
          </a:bodyPr>
          <a:lstStyle/>
          <a:p>
            <a:r>
              <a:rPr lang="en-US" b="1" u="sng"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3846DFDC-21B3-40D3-8D3F-052AF516F962}"/>
              </a:ext>
            </a:extLst>
          </p:cNvPr>
          <p:cNvSpPr txBox="1"/>
          <p:nvPr/>
        </p:nvSpPr>
        <p:spPr>
          <a:xfrm>
            <a:off x="6864067" y="779090"/>
            <a:ext cx="3686175" cy="2862322"/>
          </a:xfrm>
          <a:prstGeom prst="rect">
            <a:avLst/>
          </a:prstGeom>
          <a:noFill/>
        </p:spPr>
        <p:txBody>
          <a:bodyPr wrap="square" rtlCol="0">
            <a:spAutoFit/>
          </a:bodyPr>
          <a:lstStyle/>
          <a:p>
            <a:r>
              <a:rPr lang="en-US" b="1" u="sng" dirty="0"/>
              <a:t>Embedded Deployment </a:t>
            </a:r>
            <a:r>
              <a:rPr lang="en-US" b="1" dirty="0"/>
              <a:t>(recommended)</a:t>
            </a:r>
          </a:p>
          <a:p>
            <a:r>
              <a:rPr lang="en-US" sz="1800" dirty="0"/>
              <a:t>Pros – </a:t>
            </a:r>
          </a:p>
          <a:p>
            <a:pPr marL="285750" indent="-285750">
              <a:buFontTx/>
              <a:buChar char="-"/>
            </a:pPr>
            <a:r>
              <a:rPr lang="en-US" sz="1800" dirty="0"/>
              <a:t>Less Costly</a:t>
            </a:r>
          </a:p>
          <a:p>
            <a:pPr marL="285750" indent="-285750">
              <a:buFontTx/>
              <a:buChar char="-"/>
            </a:pPr>
            <a:r>
              <a:rPr lang="en-US" dirty="0"/>
              <a:t>N</a:t>
            </a:r>
            <a:r>
              <a:rPr lang="en-US" sz="1800" dirty="0"/>
              <a:t>o confusion</a:t>
            </a:r>
          </a:p>
          <a:p>
            <a:pPr marL="285750" indent="-285750">
              <a:buFontTx/>
              <a:buChar char="-"/>
            </a:pPr>
            <a:r>
              <a:rPr lang="en-US" sz="1800" dirty="0"/>
              <a:t>No redundancy</a:t>
            </a:r>
          </a:p>
          <a:p>
            <a:r>
              <a:rPr lang="en-US" sz="1800" dirty="0"/>
              <a:t>Cons – </a:t>
            </a:r>
          </a:p>
          <a:p>
            <a:r>
              <a:rPr lang="en-US" dirty="0"/>
              <a:t>-   </a:t>
            </a:r>
            <a:r>
              <a:rPr lang="en-US" sz="1800" dirty="0"/>
              <a:t>Upgrade </a:t>
            </a:r>
            <a:endParaRPr lang="en-US" dirty="0"/>
          </a:p>
          <a:p>
            <a:r>
              <a:rPr lang="en-US" sz="1800" dirty="0"/>
              <a:t>-  All load on one system</a:t>
            </a:r>
          </a:p>
          <a:p>
            <a:endParaRPr lang="en-US" dirty="0"/>
          </a:p>
        </p:txBody>
      </p:sp>
    </p:spTree>
    <p:extLst>
      <p:ext uri="{BB962C8B-B14F-4D97-AF65-F5344CB8AC3E}">
        <p14:creationId xmlns:p14="http://schemas.microsoft.com/office/powerpoint/2010/main" val="3216427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TCodes and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SEGW – SAP Service Gateway Builder</a:t>
            </a:r>
          </a:p>
          <a:p>
            <a:r>
              <a:rPr lang="en-US" dirty="0"/>
              <a:t>/n/IWFND/MAINT_SERVICE – Register the service</a:t>
            </a:r>
          </a:p>
          <a:p>
            <a:r>
              <a:rPr lang="en-US" dirty="0"/>
              <a:t>/n/IWFND/GW_CLIENT – gateway client – test locally</a:t>
            </a:r>
          </a:p>
          <a:p>
            <a:r>
              <a:rPr lang="en-US" dirty="0"/>
              <a:t>/n/IWFND/ERROR_LOG – Check errors, troubleshoot</a:t>
            </a:r>
          </a:p>
          <a:p>
            <a:endParaRPr lang="en-US" dirty="0"/>
          </a:p>
          <a:p>
            <a:r>
              <a:rPr lang="en-US" b="1" dirty="0"/>
              <a:t>EPM</a:t>
            </a:r>
            <a:r>
              <a:rPr lang="en-US" dirty="0"/>
              <a:t> – </a:t>
            </a:r>
            <a:r>
              <a:rPr lang="en-US" b="1" dirty="0"/>
              <a:t>Enterprise procurement model </a:t>
            </a:r>
            <a:r>
              <a:rPr lang="en-US" dirty="0"/>
              <a:t>– Demo data model given by SAP for Training and demonstration.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7E4855C-7FF0-4534-A14F-C92309B8402C}"/>
              </a:ext>
            </a:extLst>
          </p:cNvPr>
          <p:cNvSpPr/>
          <p:nvPr/>
        </p:nvSpPr>
        <p:spPr>
          <a:xfrm>
            <a:off x="4380487" y="3213848"/>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p:txBody>
      </p:sp>
      <p:sp>
        <p:nvSpPr>
          <p:cNvPr id="7" name="Rectangle: Rounded Corners 6">
            <a:extLst>
              <a:ext uri="{FF2B5EF4-FFF2-40B4-BE49-F238E27FC236}">
                <a16:creationId xmlns:a16="http://schemas.microsoft.com/office/drawing/2014/main" id="{B7752134-2440-4D73-B5CE-4678ED604FF6}"/>
              </a:ext>
            </a:extLst>
          </p:cNvPr>
          <p:cNvSpPr/>
          <p:nvPr/>
        </p:nvSpPr>
        <p:spPr>
          <a:xfrm>
            <a:off x="371364" y="3798331"/>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F2D45410-FAB9-4BF1-9B11-CA5970901D42}"/>
              </a:ext>
            </a:extLst>
          </p:cNvPr>
          <p:cNvSpPr/>
          <p:nvPr/>
        </p:nvSpPr>
        <p:spPr>
          <a:xfrm>
            <a:off x="9616009" y="3897682"/>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10" name="Straight Arrow Connector 9">
            <a:extLst>
              <a:ext uri="{FF2B5EF4-FFF2-40B4-BE49-F238E27FC236}">
                <a16:creationId xmlns:a16="http://schemas.microsoft.com/office/drawing/2014/main" id="{B4A0CD93-F909-449E-B137-349C152C2D13}"/>
              </a:ext>
            </a:extLst>
          </p:cNvPr>
          <p:cNvCxnSpPr>
            <a:cxnSpLocks/>
          </p:cNvCxnSpPr>
          <p:nvPr/>
        </p:nvCxnSpPr>
        <p:spPr>
          <a:xfrm>
            <a:off x="2332406" y="3897682"/>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4709A17-A254-47B6-A677-DD190E3A0E3C}"/>
              </a:ext>
            </a:extLst>
          </p:cNvPr>
          <p:cNvSpPr txBox="1"/>
          <p:nvPr/>
        </p:nvSpPr>
        <p:spPr>
          <a:xfrm>
            <a:off x="2925690" y="3526990"/>
            <a:ext cx="461595" cy="369332"/>
          </a:xfrm>
          <a:prstGeom prst="rect">
            <a:avLst/>
          </a:prstGeom>
          <a:noFill/>
        </p:spPr>
        <p:txBody>
          <a:bodyPr wrap="square" rtlCol="0">
            <a:spAutoFit/>
          </a:bodyPr>
          <a:lstStyle/>
          <a:p>
            <a:r>
              <a:rPr lang="en-US" dirty="0"/>
              <a:t>SO</a:t>
            </a:r>
          </a:p>
        </p:txBody>
      </p:sp>
      <p:cxnSp>
        <p:nvCxnSpPr>
          <p:cNvPr id="12" name="Straight Arrow Connector 11">
            <a:extLst>
              <a:ext uri="{FF2B5EF4-FFF2-40B4-BE49-F238E27FC236}">
                <a16:creationId xmlns:a16="http://schemas.microsoft.com/office/drawing/2014/main" id="{DA462E54-6B88-4107-AAD7-4472C2F9AA16}"/>
              </a:ext>
            </a:extLst>
          </p:cNvPr>
          <p:cNvCxnSpPr>
            <a:cxnSpLocks/>
          </p:cNvCxnSpPr>
          <p:nvPr/>
        </p:nvCxnSpPr>
        <p:spPr>
          <a:xfrm flipH="1">
            <a:off x="7032104" y="4147638"/>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8B5936-5852-45D8-A34B-00B0AD86BB88}"/>
              </a:ext>
            </a:extLst>
          </p:cNvPr>
          <p:cNvSpPr txBox="1"/>
          <p:nvPr/>
        </p:nvSpPr>
        <p:spPr>
          <a:xfrm>
            <a:off x="7464152" y="3791168"/>
            <a:ext cx="477213" cy="369332"/>
          </a:xfrm>
          <a:prstGeom prst="rect">
            <a:avLst/>
          </a:prstGeom>
          <a:noFill/>
        </p:spPr>
        <p:txBody>
          <a:bodyPr wrap="square" rtlCol="0">
            <a:spAutoFit/>
          </a:bodyPr>
          <a:lstStyle/>
          <a:p>
            <a:r>
              <a:rPr lang="en-US" dirty="0"/>
              <a:t>PO</a:t>
            </a:r>
          </a:p>
        </p:txBody>
      </p:sp>
      <p:sp>
        <p:nvSpPr>
          <p:cNvPr id="14" name="Rectangle 13">
            <a:extLst>
              <a:ext uri="{FF2B5EF4-FFF2-40B4-BE49-F238E27FC236}">
                <a16:creationId xmlns:a16="http://schemas.microsoft.com/office/drawing/2014/main" id="{808673FD-36C2-4031-88D0-ED1751315D5D}"/>
              </a:ext>
            </a:extLst>
          </p:cNvPr>
          <p:cNvSpPr/>
          <p:nvPr/>
        </p:nvSpPr>
        <p:spPr>
          <a:xfrm>
            <a:off x="7915378" y="4646036"/>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5" name="Connector: Elbow 14">
            <a:extLst>
              <a:ext uri="{FF2B5EF4-FFF2-40B4-BE49-F238E27FC236}">
                <a16:creationId xmlns:a16="http://schemas.microsoft.com/office/drawing/2014/main" id="{87285A6E-9303-417A-B51A-DF6D3636C941}"/>
              </a:ext>
            </a:extLst>
          </p:cNvPr>
          <p:cNvCxnSpPr>
            <a:cxnSpLocks/>
          </p:cNvCxnSpPr>
          <p:nvPr/>
        </p:nvCxnSpPr>
        <p:spPr>
          <a:xfrm>
            <a:off x="7032104" y="4985909"/>
            <a:ext cx="883274" cy="5128"/>
          </a:xfrm>
          <a:prstGeom prst="bentConnector3">
            <a:avLst>
              <a:gd name="adj1" fmla="val -28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687275-95E4-412F-B3EF-BACE1F2C4769}"/>
              </a:ext>
            </a:extLst>
          </p:cNvPr>
          <p:cNvCxnSpPr>
            <a:cxnSpLocks/>
          </p:cNvCxnSpPr>
          <p:nvPr/>
        </p:nvCxnSpPr>
        <p:spPr>
          <a:xfrm flipH="1">
            <a:off x="2332406" y="4169627"/>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B99EDC-5620-4B11-BF02-4B558C157924}"/>
              </a:ext>
            </a:extLst>
          </p:cNvPr>
          <p:cNvSpPr txBox="1"/>
          <p:nvPr/>
        </p:nvSpPr>
        <p:spPr>
          <a:xfrm>
            <a:off x="2638775" y="4185956"/>
            <a:ext cx="1035427" cy="369332"/>
          </a:xfrm>
          <a:prstGeom prst="rect">
            <a:avLst/>
          </a:prstGeom>
          <a:noFill/>
        </p:spPr>
        <p:txBody>
          <a:bodyPr wrap="square" rtlCol="0">
            <a:spAutoFit/>
          </a:bodyPr>
          <a:lstStyle/>
          <a:p>
            <a:r>
              <a:rPr lang="en-US" dirty="0"/>
              <a:t>Invoices</a:t>
            </a:r>
          </a:p>
        </p:txBody>
      </p:sp>
    </p:spTree>
    <p:extLst>
      <p:ext uri="{BB962C8B-B14F-4D97-AF65-F5344CB8AC3E}">
        <p14:creationId xmlns:p14="http://schemas.microsoft.com/office/powerpoint/2010/main" val="3388623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Data Model for our use case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19035" y="779090"/>
            <a:ext cx="11161643" cy="5629746"/>
          </a:xfrm>
          <a:prstGeom prst="rect">
            <a:avLst/>
          </a:prstGeom>
          <a:noFill/>
        </p:spPr>
        <p:txBody>
          <a:bodyPr wrap="square" rtlCol="0">
            <a:spAutoFit/>
          </a:bodyPr>
          <a:lstStyle/>
          <a:p>
            <a:pPr defTabSz="914126"/>
            <a:r>
              <a:rPr lang="en-US" sz="1799" b="1" dirty="0">
                <a:solidFill>
                  <a:schemeClr val="accent3">
                    <a:lumMod val="50000"/>
                  </a:schemeClr>
                </a:solidFill>
                <a:latin typeface="Calibri"/>
              </a:rPr>
              <a:t>EPM Data model </a:t>
            </a:r>
            <a:r>
              <a:rPr lang="en-US" sz="1799" dirty="0">
                <a:solidFill>
                  <a:prstClr val="black"/>
                </a:solidFill>
                <a:latin typeface="Calibri"/>
              </a:rPr>
              <a:t>= Enterprise Procurement Model </a:t>
            </a:r>
          </a:p>
          <a:p>
            <a:pPr defTabSz="914126"/>
            <a:r>
              <a:rPr lang="en-US" sz="1799" dirty="0">
                <a:solidFill>
                  <a:prstClr val="black"/>
                </a:solidFill>
                <a:latin typeface="Calibri"/>
              </a:rPr>
              <a:t>This is a sample data model for learning and education purpose since it is a demo model, we are not risking any productive objects in our system. The data model has Function Modules called as </a:t>
            </a:r>
            <a:r>
              <a:rPr lang="en-US" sz="1799" b="1" dirty="0">
                <a:solidFill>
                  <a:prstClr val="black"/>
                </a:solidFill>
                <a:latin typeface="Calibri"/>
              </a:rPr>
              <a:t>BAPI</a:t>
            </a:r>
            <a:r>
              <a:rPr lang="en-US" sz="1799" dirty="0">
                <a:solidFill>
                  <a:prstClr val="black"/>
                </a:solidFill>
                <a:latin typeface="Calibri"/>
              </a:rPr>
              <a:t>(Remote enabled FM).</a:t>
            </a:r>
          </a:p>
          <a:p>
            <a:pPr defTabSz="914126"/>
            <a:endParaRPr lang="en-US" sz="1799" b="1" dirty="0">
              <a:solidFill>
                <a:prstClr val="black"/>
              </a:solidFill>
              <a:latin typeface="Calibri"/>
            </a:endParaRPr>
          </a:p>
          <a:p>
            <a:pPr defTabSz="914126"/>
            <a:r>
              <a:rPr lang="en-US" sz="1799" dirty="0">
                <a:solidFill>
                  <a:prstClr val="black"/>
                </a:solidFill>
                <a:latin typeface="Calibri"/>
              </a:rPr>
              <a:t>All the BAPI starts with </a:t>
            </a:r>
            <a:r>
              <a:rPr lang="en-US" sz="1799" b="1" dirty="0">
                <a:solidFill>
                  <a:prstClr val="black"/>
                </a:solidFill>
                <a:latin typeface="Calibri"/>
              </a:rPr>
              <a:t>BAPI_EPM*</a:t>
            </a:r>
          </a:p>
          <a:p>
            <a:pPr defTabSz="914126"/>
            <a:r>
              <a:rPr lang="en-US" sz="1799" dirty="0">
                <a:solidFill>
                  <a:prstClr val="black"/>
                </a:solidFill>
                <a:latin typeface="Calibri"/>
              </a:rPr>
              <a:t>Products (SNWD_PD, SNWD_TEXTS)</a:t>
            </a:r>
          </a:p>
          <a:p>
            <a:pPr defTabSz="914126"/>
            <a:r>
              <a:rPr lang="en-US" sz="1799" dirty="0">
                <a:solidFill>
                  <a:prstClr val="black"/>
                </a:solidFill>
                <a:latin typeface="Calibri"/>
              </a:rPr>
              <a:t>BAPI_EPM_PRODUCT_GET_LIST – All the list of products</a:t>
            </a:r>
          </a:p>
          <a:p>
            <a:pPr defTabSz="914126"/>
            <a:r>
              <a:rPr lang="en-US" sz="1799" dirty="0">
                <a:solidFill>
                  <a:prstClr val="black"/>
                </a:solidFill>
                <a:latin typeface="Calibri"/>
              </a:rPr>
              <a:t>BAPI_EPM_PRODUCT_GET_DETAILS – Read single product by key</a:t>
            </a:r>
          </a:p>
          <a:p>
            <a:pPr defTabSz="914126"/>
            <a:r>
              <a:rPr lang="en-US" sz="1799" dirty="0">
                <a:solidFill>
                  <a:prstClr val="black"/>
                </a:solidFill>
                <a:latin typeface="Calibri"/>
              </a:rPr>
              <a:t>BAPI_EPM_PRODUCT_CREATE – Create new product</a:t>
            </a:r>
          </a:p>
          <a:p>
            <a:pPr defTabSz="914126"/>
            <a:r>
              <a:rPr lang="en-US" sz="1799" dirty="0">
                <a:solidFill>
                  <a:prstClr val="black"/>
                </a:solidFill>
                <a:latin typeface="Calibri"/>
              </a:rPr>
              <a:t>BAPI_EPM_PRODUCT_DELETE – Delete product</a:t>
            </a:r>
          </a:p>
          <a:p>
            <a:pPr defTabSz="914126"/>
            <a:r>
              <a:rPr lang="en-US" sz="1799" dirty="0">
                <a:solidFill>
                  <a:prstClr val="black"/>
                </a:solidFill>
                <a:latin typeface="Calibri"/>
              </a:rPr>
              <a:t>BAPI_EPM_PRODUCT_UPDATE – Change data of a product</a:t>
            </a:r>
          </a:p>
          <a:p>
            <a:pPr defTabSz="914126"/>
            <a:endParaRPr lang="en-US" sz="1799" dirty="0">
              <a:solidFill>
                <a:prstClr val="black"/>
              </a:solidFill>
              <a:latin typeface="Calibri"/>
            </a:endParaRPr>
          </a:p>
          <a:p>
            <a:pPr defTabSz="914126"/>
            <a:r>
              <a:rPr lang="en-US" sz="1799" dirty="0">
                <a:solidFill>
                  <a:prstClr val="black"/>
                </a:solidFill>
                <a:latin typeface="Calibri"/>
              </a:rPr>
              <a:t>Business Partners (SNWD_BPA)</a:t>
            </a:r>
          </a:p>
          <a:p>
            <a:pPr defTabSz="914126"/>
            <a:r>
              <a:rPr lang="en-US" sz="1799" dirty="0">
                <a:solidFill>
                  <a:prstClr val="black"/>
                </a:solidFill>
                <a:latin typeface="Calibri"/>
              </a:rPr>
              <a:t>BAPI_EPM_BP_GET_LIST – All the list of Business Partners</a:t>
            </a:r>
          </a:p>
          <a:p>
            <a:pPr defTabSz="914126"/>
            <a:r>
              <a:rPr lang="en-US" sz="1799" dirty="0">
                <a:solidFill>
                  <a:prstClr val="black"/>
                </a:solidFill>
                <a:latin typeface="Calibri"/>
              </a:rPr>
              <a:t>BAPI_EPM_ BP_GET_DETAILS – Read single Business Partners by key</a:t>
            </a:r>
          </a:p>
          <a:p>
            <a:pPr defTabSz="914126"/>
            <a:r>
              <a:rPr lang="en-US" sz="1799" dirty="0">
                <a:solidFill>
                  <a:prstClr val="black"/>
                </a:solidFill>
                <a:latin typeface="Calibri"/>
              </a:rPr>
              <a:t>BAPI_EPM_ BP_CREATE – Create new Business Partners</a:t>
            </a:r>
          </a:p>
          <a:p>
            <a:pPr defTabSz="914126"/>
            <a:r>
              <a:rPr lang="en-US" sz="1799" dirty="0">
                <a:solidFill>
                  <a:prstClr val="black"/>
                </a:solidFill>
                <a:latin typeface="Calibri"/>
              </a:rPr>
              <a:t>BAPI_EPM_ BP_DELETE – Delete Business Partners</a:t>
            </a:r>
          </a:p>
          <a:p>
            <a:pPr defTabSz="914126"/>
            <a:r>
              <a:rPr lang="en-US" sz="1799" dirty="0">
                <a:solidFill>
                  <a:prstClr val="black"/>
                </a:solidFill>
                <a:latin typeface="Calibri"/>
              </a:rPr>
              <a:t>BAPI_EPM_ BP_UPDATE – Change data of a Business Partners</a:t>
            </a:r>
          </a:p>
          <a:p>
            <a:pPr defTabSz="914126"/>
            <a:endParaRPr lang="en-US" sz="1799" dirty="0">
              <a:solidFill>
                <a:prstClr val="black"/>
              </a:solidFill>
              <a:latin typeface="Calibri"/>
            </a:endParaRPr>
          </a:p>
          <a:p>
            <a:pPr defTabSz="914126"/>
            <a:r>
              <a:rPr lang="en-US" sz="1799" dirty="0">
                <a:solidFill>
                  <a:prstClr val="black"/>
                </a:solidFill>
                <a:latin typeface="Calibri"/>
              </a:rPr>
              <a:t>Orders (SNWD_SO, SNWD_SO_I)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0305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Project</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t>Step1: </a:t>
            </a:r>
            <a:r>
              <a:rPr lang="en-US" dirty="0"/>
              <a:t> Start your SAP LOGON, and to Sap Gateway Service Builder(SEGW) and click on Create</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Arrow: Chevron 5">
            <a:extLst>
              <a:ext uri="{FF2B5EF4-FFF2-40B4-BE49-F238E27FC236}">
                <a16:creationId xmlns:a16="http://schemas.microsoft.com/office/drawing/2014/main" id="{1010489E-8BA8-4C99-8BEE-C7C11D9CE5C0}"/>
              </a:ext>
            </a:extLst>
          </p:cNvPr>
          <p:cNvSpPr/>
          <p:nvPr/>
        </p:nvSpPr>
        <p:spPr>
          <a:xfrm>
            <a:off x="5636702" y="2178545"/>
            <a:ext cx="733660" cy="11936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9102DAC7-43AB-47AC-ABDA-FF9E12D49E91}"/>
              </a:ext>
            </a:extLst>
          </p:cNvPr>
          <p:cNvPicPr>
            <a:picLocks noChangeAspect="1"/>
          </p:cNvPicPr>
          <p:nvPr/>
        </p:nvPicPr>
        <p:blipFill>
          <a:blip r:embed="rId3"/>
          <a:stretch>
            <a:fillRect/>
          </a:stretch>
        </p:blipFill>
        <p:spPr>
          <a:xfrm>
            <a:off x="372940" y="1246773"/>
            <a:ext cx="4708342" cy="3035900"/>
          </a:xfrm>
          <a:prstGeom prst="rect">
            <a:avLst/>
          </a:prstGeom>
        </p:spPr>
      </p:pic>
      <p:pic>
        <p:nvPicPr>
          <p:cNvPr id="9" name="Picture 8">
            <a:extLst>
              <a:ext uri="{FF2B5EF4-FFF2-40B4-BE49-F238E27FC236}">
                <a16:creationId xmlns:a16="http://schemas.microsoft.com/office/drawing/2014/main" id="{AA256C0D-89C3-4EF0-9926-56F42C171618}"/>
              </a:ext>
            </a:extLst>
          </p:cNvPr>
          <p:cNvPicPr>
            <a:picLocks noChangeAspect="1"/>
          </p:cNvPicPr>
          <p:nvPr/>
        </p:nvPicPr>
        <p:blipFill>
          <a:blip r:embed="rId4"/>
          <a:stretch>
            <a:fillRect/>
          </a:stretch>
        </p:blipFill>
        <p:spPr>
          <a:xfrm>
            <a:off x="6676449" y="1246773"/>
            <a:ext cx="4653800" cy="3035900"/>
          </a:xfrm>
          <a:prstGeom prst="rect">
            <a:avLst/>
          </a:prstGeom>
        </p:spPr>
      </p:pic>
      <p:pic>
        <p:nvPicPr>
          <p:cNvPr id="10" name="Picture 9">
            <a:extLst>
              <a:ext uri="{FF2B5EF4-FFF2-40B4-BE49-F238E27FC236}">
                <a16:creationId xmlns:a16="http://schemas.microsoft.com/office/drawing/2014/main" id="{9089B670-461F-4E9D-B940-4E06832E4714}"/>
              </a:ext>
            </a:extLst>
          </p:cNvPr>
          <p:cNvPicPr>
            <a:picLocks noChangeAspect="1"/>
          </p:cNvPicPr>
          <p:nvPr/>
        </p:nvPicPr>
        <p:blipFill>
          <a:blip r:embed="rId5"/>
          <a:stretch>
            <a:fillRect/>
          </a:stretch>
        </p:blipFill>
        <p:spPr>
          <a:xfrm>
            <a:off x="5720369" y="5312796"/>
            <a:ext cx="6018658" cy="888140"/>
          </a:xfrm>
          <a:prstGeom prst="rect">
            <a:avLst/>
          </a:prstGeom>
        </p:spPr>
      </p:pic>
      <p:sp>
        <p:nvSpPr>
          <p:cNvPr id="11" name="Arrow: Chevron 10">
            <a:extLst>
              <a:ext uri="{FF2B5EF4-FFF2-40B4-BE49-F238E27FC236}">
                <a16:creationId xmlns:a16="http://schemas.microsoft.com/office/drawing/2014/main" id="{3F3558DD-459D-4BAE-9A58-8AAB444DDF6F}"/>
              </a:ext>
            </a:extLst>
          </p:cNvPr>
          <p:cNvSpPr/>
          <p:nvPr/>
        </p:nvSpPr>
        <p:spPr>
          <a:xfrm rot="5400000">
            <a:off x="8263740" y="4223410"/>
            <a:ext cx="704689" cy="11608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840988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3909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Defining the Data Model (Blueprint of data)</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FB1628D-8F67-4427-8501-DE618A332906}"/>
              </a:ext>
            </a:extLst>
          </p:cNvPr>
          <p:cNvPicPr>
            <a:picLocks noChangeAspect="1"/>
          </p:cNvPicPr>
          <p:nvPr/>
        </p:nvPicPr>
        <p:blipFill>
          <a:blip r:embed="rId3"/>
          <a:stretch>
            <a:fillRect/>
          </a:stretch>
        </p:blipFill>
        <p:spPr>
          <a:xfrm>
            <a:off x="1566596" y="1486977"/>
            <a:ext cx="2980090" cy="1804512"/>
          </a:xfrm>
          <a:prstGeom prst="rect">
            <a:avLst/>
          </a:prstGeom>
        </p:spPr>
      </p:pic>
      <p:sp>
        <p:nvSpPr>
          <p:cNvPr id="7" name="Arrow: Chevron 6">
            <a:extLst>
              <a:ext uri="{FF2B5EF4-FFF2-40B4-BE49-F238E27FC236}">
                <a16:creationId xmlns:a16="http://schemas.microsoft.com/office/drawing/2014/main" id="{F0672793-197B-418E-A440-B39BC77E3EE2}"/>
              </a:ext>
            </a:extLst>
          </p:cNvPr>
          <p:cNvSpPr/>
          <p:nvPr/>
        </p:nvSpPr>
        <p:spPr>
          <a:xfrm>
            <a:off x="5659248" y="1828318"/>
            <a:ext cx="471055" cy="97298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D135A99A-F156-40FE-AF2B-EC960A9C573C}"/>
              </a:ext>
            </a:extLst>
          </p:cNvPr>
          <p:cNvPicPr>
            <a:picLocks noChangeAspect="1"/>
          </p:cNvPicPr>
          <p:nvPr/>
        </p:nvPicPr>
        <p:blipFill>
          <a:blip r:embed="rId4"/>
          <a:stretch>
            <a:fillRect/>
          </a:stretch>
        </p:blipFill>
        <p:spPr>
          <a:xfrm>
            <a:off x="7242865" y="1455664"/>
            <a:ext cx="3648748" cy="1804512"/>
          </a:xfrm>
          <a:prstGeom prst="rect">
            <a:avLst/>
          </a:prstGeom>
        </p:spPr>
      </p:pic>
      <p:sp>
        <p:nvSpPr>
          <p:cNvPr id="10" name="TextBox 9">
            <a:extLst>
              <a:ext uri="{FF2B5EF4-FFF2-40B4-BE49-F238E27FC236}">
                <a16:creationId xmlns:a16="http://schemas.microsoft.com/office/drawing/2014/main" id="{A623A8A7-36F9-44F9-8FCE-2AE727883926}"/>
              </a:ext>
            </a:extLst>
          </p:cNvPr>
          <p:cNvSpPr txBox="1"/>
          <p:nvPr/>
        </p:nvSpPr>
        <p:spPr>
          <a:xfrm>
            <a:off x="261764" y="3471257"/>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Properties for data model (from bapi_epm_product_get_list (TCode</a:t>
            </a:r>
            <a:r>
              <a:rPr lang="en-US" dirty="0">
                <a:solidFill>
                  <a:prstClr val="black"/>
                </a:solidFill>
                <a:latin typeface="Calibri" panose="020F0502020204030204"/>
              </a:rPr>
              <a:t>- se37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1" name="Picture 10">
            <a:extLst>
              <a:ext uri="{FF2B5EF4-FFF2-40B4-BE49-F238E27FC236}">
                <a16:creationId xmlns:a16="http://schemas.microsoft.com/office/drawing/2014/main" id="{4A61F179-D8FC-4958-A01E-AF2F634B0022}"/>
              </a:ext>
            </a:extLst>
          </p:cNvPr>
          <p:cNvPicPr>
            <a:picLocks noChangeAspect="1"/>
          </p:cNvPicPr>
          <p:nvPr/>
        </p:nvPicPr>
        <p:blipFill>
          <a:blip r:embed="rId5"/>
          <a:stretch>
            <a:fillRect/>
          </a:stretch>
        </p:blipFill>
        <p:spPr>
          <a:xfrm>
            <a:off x="2116476" y="3931675"/>
            <a:ext cx="6950763" cy="2855122"/>
          </a:xfrm>
          <a:prstGeom prst="rect">
            <a:avLst/>
          </a:prstGeom>
        </p:spPr>
      </p:pic>
    </p:spTree>
    <p:extLst>
      <p:ext uri="{BB962C8B-B14F-4D97-AF65-F5344CB8AC3E}">
        <p14:creationId xmlns:p14="http://schemas.microsoft.com/office/powerpoint/2010/main" val="2993297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Icon Tab 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in the View2, we will create a icon tab bar to show the additional data related to the fruits, like Supplier and City data.</a:t>
            </a:r>
          </a:p>
          <a:p>
            <a:r>
              <a:rPr lang="en-US" dirty="0"/>
              <a:t>For now in the first section we will add a simple form to show the data of fruit.</a:t>
            </a:r>
          </a:p>
          <a:p>
            <a:endParaRPr lang="en-US" dirty="0"/>
          </a:p>
          <a:p>
            <a:r>
              <a:rPr lang="en-US" dirty="0"/>
              <a:t>Code Link:</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1EE164-62D3-46E2-84CC-F3E4DF1E01D6}"/>
              </a:ext>
            </a:extLst>
          </p:cNvPr>
          <p:cNvPicPr>
            <a:picLocks noChangeAspect="1"/>
          </p:cNvPicPr>
          <p:nvPr/>
        </p:nvPicPr>
        <p:blipFill>
          <a:blip r:embed="rId3"/>
          <a:stretch>
            <a:fillRect/>
          </a:stretch>
        </p:blipFill>
        <p:spPr>
          <a:xfrm>
            <a:off x="2953060" y="2533416"/>
            <a:ext cx="8231775" cy="3445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3770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6278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entity set to perform actual CURD operations and service generation.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BEEC56-31C8-4F91-B2DC-4F38E7EC42A2}"/>
              </a:ext>
            </a:extLst>
          </p:cNvPr>
          <p:cNvPicPr>
            <a:picLocks noChangeAspect="1"/>
          </p:cNvPicPr>
          <p:nvPr/>
        </p:nvPicPr>
        <p:blipFill>
          <a:blip r:embed="rId3"/>
          <a:stretch>
            <a:fillRect/>
          </a:stretch>
        </p:blipFill>
        <p:spPr>
          <a:xfrm>
            <a:off x="376707" y="1333088"/>
            <a:ext cx="2211046" cy="1490720"/>
          </a:xfrm>
          <a:prstGeom prst="rect">
            <a:avLst/>
          </a:prstGeom>
        </p:spPr>
      </p:pic>
      <p:pic>
        <p:nvPicPr>
          <p:cNvPr id="9" name="Picture 8">
            <a:extLst>
              <a:ext uri="{FF2B5EF4-FFF2-40B4-BE49-F238E27FC236}">
                <a16:creationId xmlns:a16="http://schemas.microsoft.com/office/drawing/2014/main" id="{B571076D-1973-476E-B65B-6CC61001BD08}"/>
              </a:ext>
            </a:extLst>
          </p:cNvPr>
          <p:cNvPicPr>
            <a:picLocks noChangeAspect="1"/>
          </p:cNvPicPr>
          <p:nvPr/>
        </p:nvPicPr>
        <p:blipFill>
          <a:blip r:embed="rId4"/>
          <a:stretch>
            <a:fillRect/>
          </a:stretch>
        </p:blipFill>
        <p:spPr>
          <a:xfrm>
            <a:off x="4350326" y="1333088"/>
            <a:ext cx="6303313" cy="1662086"/>
          </a:xfrm>
          <a:prstGeom prst="rect">
            <a:avLst/>
          </a:prstGeom>
        </p:spPr>
      </p:pic>
      <p:pic>
        <p:nvPicPr>
          <p:cNvPr id="11" name="Picture 10">
            <a:extLst>
              <a:ext uri="{FF2B5EF4-FFF2-40B4-BE49-F238E27FC236}">
                <a16:creationId xmlns:a16="http://schemas.microsoft.com/office/drawing/2014/main" id="{F43AB898-660C-42F0-AD63-2E51452ACAB1}"/>
              </a:ext>
            </a:extLst>
          </p:cNvPr>
          <p:cNvPicPr>
            <a:picLocks noChangeAspect="1"/>
          </p:cNvPicPr>
          <p:nvPr/>
        </p:nvPicPr>
        <p:blipFill>
          <a:blip r:embed="rId5"/>
          <a:stretch>
            <a:fillRect/>
          </a:stretch>
        </p:blipFill>
        <p:spPr>
          <a:xfrm>
            <a:off x="8361201" y="4314600"/>
            <a:ext cx="3523707" cy="1024017"/>
          </a:xfrm>
          <a:prstGeom prst="rect">
            <a:avLst/>
          </a:prstGeom>
        </p:spPr>
      </p:pic>
      <p:pic>
        <p:nvPicPr>
          <p:cNvPr id="13" name="Picture 12">
            <a:extLst>
              <a:ext uri="{FF2B5EF4-FFF2-40B4-BE49-F238E27FC236}">
                <a16:creationId xmlns:a16="http://schemas.microsoft.com/office/drawing/2014/main" id="{4E15447B-9C1B-4756-9E85-98AC45D86B64}"/>
              </a:ext>
            </a:extLst>
          </p:cNvPr>
          <p:cNvPicPr>
            <a:picLocks noChangeAspect="1"/>
          </p:cNvPicPr>
          <p:nvPr/>
        </p:nvPicPr>
        <p:blipFill>
          <a:blip r:embed="rId6"/>
          <a:stretch>
            <a:fillRect/>
          </a:stretch>
        </p:blipFill>
        <p:spPr>
          <a:xfrm>
            <a:off x="4345744" y="3901048"/>
            <a:ext cx="2524725" cy="1990341"/>
          </a:xfrm>
          <a:prstGeom prst="rect">
            <a:avLst/>
          </a:prstGeom>
        </p:spPr>
      </p:pic>
      <p:pic>
        <p:nvPicPr>
          <p:cNvPr id="15" name="Picture 14">
            <a:extLst>
              <a:ext uri="{FF2B5EF4-FFF2-40B4-BE49-F238E27FC236}">
                <a16:creationId xmlns:a16="http://schemas.microsoft.com/office/drawing/2014/main" id="{9790C98E-06CC-4BBF-BDE8-649C43AC92B7}"/>
              </a:ext>
            </a:extLst>
          </p:cNvPr>
          <p:cNvPicPr>
            <a:picLocks noChangeAspect="1"/>
          </p:cNvPicPr>
          <p:nvPr/>
        </p:nvPicPr>
        <p:blipFill>
          <a:blip r:embed="rId7"/>
          <a:stretch>
            <a:fillRect/>
          </a:stretch>
        </p:blipFill>
        <p:spPr>
          <a:xfrm>
            <a:off x="526471" y="3901048"/>
            <a:ext cx="2550599" cy="1812790"/>
          </a:xfrm>
          <a:prstGeom prst="rect">
            <a:avLst/>
          </a:prstGeom>
        </p:spPr>
      </p:pic>
      <p:sp>
        <p:nvSpPr>
          <p:cNvPr id="4" name="Arrow: Down 3">
            <a:extLst>
              <a:ext uri="{FF2B5EF4-FFF2-40B4-BE49-F238E27FC236}">
                <a16:creationId xmlns:a16="http://schemas.microsoft.com/office/drawing/2014/main" id="{356E059F-0D94-4A5C-856A-91C32D652C34}"/>
              </a:ext>
            </a:extLst>
          </p:cNvPr>
          <p:cNvSpPr/>
          <p:nvPr/>
        </p:nvSpPr>
        <p:spPr>
          <a:xfrm>
            <a:off x="9866774" y="3255264"/>
            <a:ext cx="310896" cy="87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3FE7732B-C51C-4ACA-BBBB-C4015B6DC6DC}"/>
              </a:ext>
            </a:extLst>
          </p:cNvPr>
          <p:cNvSpPr/>
          <p:nvPr/>
        </p:nvSpPr>
        <p:spPr>
          <a:xfrm>
            <a:off x="7196328" y="4654296"/>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DB2E6434-01B4-4218-A2CD-851804AA5BDD}"/>
              </a:ext>
            </a:extLst>
          </p:cNvPr>
          <p:cNvSpPr/>
          <p:nvPr/>
        </p:nvSpPr>
        <p:spPr>
          <a:xfrm>
            <a:off x="3122111" y="4643728"/>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D9BAB18-B681-4B5E-8FB8-8F371A2E22DB}"/>
              </a:ext>
            </a:extLst>
          </p:cNvPr>
          <p:cNvSpPr/>
          <p:nvPr/>
        </p:nvSpPr>
        <p:spPr>
          <a:xfrm>
            <a:off x="2889504" y="1984248"/>
            <a:ext cx="1060704"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E87FF19-A1C6-4D9A-B7B4-F9A637BA3FED}"/>
              </a:ext>
            </a:extLst>
          </p:cNvPr>
          <p:cNvCxnSpPr>
            <a:cxnSpLocks/>
          </p:cNvCxnSpPr>
          <p:nvPr/>
        </p:nvCxnSpPr>
        <p:spPr>
          <a:xfrm flipH="1" flipV="1">
            <a:off x="5842585" y="5429250"/>
            <a:ext cx="2009859" cy="5634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C75CCB88-CCC0-44D0-9438-E410F7431807}"/>
              </a:ext>
            </a:extLst>
          </p:cNvPr>
          <p:cNvSpPr txBox="1"/>
          <p:nvPr/>
        </p:nvSpPr>
        <p:spPr>
          <a:xfrm>
            <a:off x="7726680" y="5747811"/>
            <a:ext cx="201433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name of your service</a:t>
            </a:r>
          </a:p>
        </p:txBody>
      </p:sp>
    </p:spTree>
    <p:extLst>
      <p:ext uri="{BB962C8B-B14F-4D97-AF65-F5344CB8AC3E}">
        <p14:creationId xmlns:p14="http://schemas.microsoft.com/office/powerpoint/2010/main" val="970363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1334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Service Registration (Go to tcode- /iwfnd/maint_service)</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15C1D83-0DAD-4446-AA26-A401D4682246}"/>
              </a:ext>
            </a:extLst>
          </p:cNvPr>
          <p:cNvPicPr>
            <a:picLocks noChangeAspect="1"/>
          </p:cNvPicPr>
          <p:nvPr/>
        </p:nvPicPr>
        <p:blipFill>
          <a:blip r:embed="rId3"/>
          <a:stretch>
            <a:fillRect/>
          </a:stretch>
        </p:blipFill>
        <p:spPr>
          <a:xfrm>
            <a:off x="539833" y="1369539"/>
            <a:ext cx="4214002" cy="2398403"/>
          </a:xfrm>
          <a:prstGeom prst="rect">
            <a:avLst/>
          </a:prstGeom>
        </p:spPr>
      </p:pic>
      <p:pic>
        <p:nvPicPr>
          <p:cNvPr id="7" name="Picture 6">
            <a:extLst>
              <a:ext uri="{FF2B5EF4-FFF2-40B4-BE49-F238E27FC236}">
                <a16:creationId xmlns:a16="http://schemas.microsoft.com/office/drawing/2014/main" id="{A434D3C0-B222-4513-9EA0-224A982C1C20}"/>
              </a:ext>
            </a:extLst>
          </p:cNvPr>
          <p:cNvPicPr>
            <a:picLocks noChangeAspect="1"/>
          </p:cNvPicPr>
          <p:nvPr/>
        </p:nvPicPr>
        <p:blipFill>
          <a:blip r:embed="rId4"/>
          <a:stretch>
            <a:fillRect/>
          </a:stretch>
        </p:blipFill>
        <p:spPr>
          <a:xfrm>
            <a:off x="6308436" y="1333088"/>
            <a:ext cx="5072242" cy="2398403"/>
          </a:xfrm>
          <a:prstGeom prst="rect">
            <a:avLst/>
          </a:prstGeom>
        </p:spPr>
      </p:pic>
      <p:pic>
        <p:nvPicPr>
          <p:cNvPr id="9" name="Picture 8">
            <a:extLst>
              <a:ext uri="{FF2B5EF4-FFF2-40B4-BE49-F238E27FC236}">
                <a16:creationId xmlns:a16="http://schemas.microsoft.com/office/drawing/2014/main" id="{62BD7601-7785-4FD4-B6F7-B3433F5B5896}"/>
              </a:ext>
            </a:extLst>
          </p:cNvPr>
          <p:cNvPicPr>
            <a:picLocks noChangeAspect="1"/>
          </p:cNvPicPr>
          <p:nvPr/>
        </p:nvPicPr>
        <p:blipFill>
          <a:blip r:embed="rId5"/>
          <a:stretch>
            <a:fillRect/>
          </a:stretch>
        </p:blipFill>
        <p:spPr>
          <a:xfrm>
            <a:off x="6308437" y="4405561"/>
            <a:ext cx="5072241" cy="2061489"/>
          </a:xfrm>
          <a:prstGeom prst="rect">
            <a:avLst/>
          </a:prstGeom>
        </p:spPr>
      </p:pic>
      <p:pic>
        <p:nvPicPr>
          <p:cNvPr id="10" name="Picture 9">
            <a:extLst>
              <a:ext uri="{FF2B5EF4-FFF2-40B4-BE49-F238E27FC236}">
                <a16:creationId xmlns:a16="http://schemas.microsoft.com/office/drawing/2014/main" id="{98F2EFDF-7DF3-4344-B693-BF58965D8B1A}"/>
              </a:ext>
            </a:extLst>
          </p:cNvPr>
          <p:cNvPicPr>
            <a:picLocks noChangeAspect="1"/>
          </p:cNvPicPr>
          <p:nvPr/>
        </p:nvPicPr>
        <p:blipFill>
          <a:blip r:embed="rId6"/>
          <a:stretch>
            <a:fillRect/>
          </a:stretch>
        </p:blipFill>
        <p:spPr>
          <a:xfrm>
            <a:off x="424871" y="4405561"/>
            <a:ext cx="4214002" cy="1860734"/>
          </a:xfrm>
          <a:prstGeom prst="rect">
            <a:avLst/>
          </a:prstGeom>
        </p:spPr>
      </p:pic>
      <p:sp>
        <p:nvSpPr>
          <p:cNvPr id="3" name="Arrow: Right 2">
            <a:extLst>
              <a:ext uri="{FF2B5EF4-FFF2-40B4-BE49-F238E27FC236}">
                <a16:creationId xmlns:a16="http://schemas.microsoft.com/office/drawing/2014/main" id="{1A651994-0E43-4C14-A667-CDA9D385E8AC}"/>
              </a:ext>
            </a:extLst>
          </p:cNvPr>
          <p:cNvSpPr/>
          <p:nvPr/>
        </p:nvSpPr>
        <p:spPr>
          <a:xfrm>
            <a:off x="4923692" y="2341266"/>
            <a:ext cx="104502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7B05245D-90A0-4FC1-ACDF-98364223C9EF}"/>
              </a:ext>
            </a:extLst>
          </p:cNvPr>
          <p:cNvSpPr/>
          <p:nvPr/>
        </p:nvSpPr>
        <p:spPr>
          <a:xfrm>
            <a:off x="8598372" y="3790005"/>
            <a:ext cx="492370" cy="557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82447078-2C77-45A8-B5E3-D95065E72F86}"/>
              </a:ext>
            </a:extLst>
          </p:cNvPr>
          <p:cNvSpPr/>
          <p:nvPr/>
        </p:nvSpPr>
        <p:spPr>
          <a:xfrm>
            <a:off x="4923692" y="5164853"/>
            <a:ext cx="1045029"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245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Creating First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Create your own first OData Service by following the steps written in the previous Slides.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7A8B849-7D93-4FF2-80EF-FE179C0933A8}"/>
              </a:ext>
            </a:extLst>
          </p:cNvPr>
          <p:cNvPicPr>
            <a:picLocks noChangeAspect="1"/>
          </p:cNvPicPr>
          <p:nvPr/>
        </p:nvPicPr>
        <p:blipFill>
          <a:blip r:embed="rId3"/>
          <a:stretch>
            <a:fillRect/>
          </a:stretch>
        </p:blipFill>
        <p:spPr>
          <a:xfrm>
            <a:off x="3895725" y="1856309"/>
            <a:ext cx="7641981" cy="1979612"/>
          </a:xfrm>
          <a:prstGeom prst="rect">
            <a:avLst/>
          </a:prstGeom>
        </p:spPr>
      </p:pic>
    </p:spTree>
    <p:extLst>
      <p:ext uri="{BB962C8B-B14F-4D97-AF65-F5344CB8AC3E}">
        <p14:creationId xmlns:p14="http://schemas.microsoft.com/office/powerpoint/2010/main" val="2206623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Runtime Artifacts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75194" cy="3138423"/>
          </a:xfrm>
          <a:prstGeom prst="rect">
            <a:avLst/>
          </a:prstGeom>
          <a:noFill/>
        </p:spPr>
        <p:txBody>
          <a:bodyPr wrap="square" rtlCol="0">
            <a:spAutoFit/>
          </a:bodyPr>
          <a:lstStyle/>
          <a:p>
            <a:pPr algn="just" defTabSz="914126"/>
            <a:r>
              <a:rPr lang="en-US" sz="1799" dirty="0">
                <a:solidFill>
                  <a:prstClr val="black"/>
                </a:solidFill>
                <a:latin typeface="Calibri"/>
              </a:rPr>
              <a:t>When we create a service there are 2 types of code which developer/system needs</a:t>
            </a:r>
          </a:p>
          <a:p>
            <a:pPr marL="342900" indent="-342900" algn="just" defTabSz="914126">
              <a:buAutoNum type="arabicPeriod"/>
            </a:pPr>
            <a:r>
              <a:rPr lang="en-US" sz="1799" dirty="0">
                <a:solidFill>
                  <a:prstClr val="black"/>
                </a:solidFill>
                <a:latin typeface="Calibri"/>
              </a:rPr>
              <a:t>Metadata code – which serve metadata of the service, it will be generated by system automatically every time we change the service a new code will generate overwriting old code by SAP. This code is generated in MPC – model provider class</a:t>
            </a:r>
          </a:p>
          <a:p>
            <a:pPr lvl="1" algn="just" defTabSz="914126"/>
            <a:r>
              <a:rPr lang="en-US" b="1" dirty="0">
                <a:highlight>
                  <a:srgbClr val="FFFF00"/>
                </a:highlight>
              </a:rPr>
              <a:t>MPC</a:t>
            </a:r>
            <a:r>
              <a:rPr lang="en-US" dirty="0"/>
              <a:t> = Model Provider Class (metadata) = </a:t>
            </a:r>
            <a:r>
              <a:rPr lang="en-US" dirty="0">
                <a:highlight>
                  <a:srgbClr val="FFFF00"/>
                </a:highlight>
              </a:rPr>
              <a:t>where all the abap code will be generated which will have the code for metadata</a:t>
            </a:r>
            <a:endParaRPr lang="en-US" sz="1799" dirty="0">
              <a:solidFill>
                <a:prstClr val="black"/>
              </a:solidFill>
              <a:highlight>
                <a:srgbClr val="FFFF00"/>
              </a:highlight>
              <a:latin typeface="Calibri"/>
            </a:endParaRPr>
          </a:p>
          <a:p>
            <a:pPr marL="342900" indent="-342900" algn="just" defTabSz="914126">
              <a:buAutoNum type="arabicPeriod"/>
            </a:pPr>
            <a:r>
              <a:rPr lang="en-US" sz="1799" dirty="0">
                <a:solidFill>
                  <a:prstClr val="black"/>
                </a:solidFill>
                <a:latin typeface="Calibri"/>
              </a:rPr>
              <a:t>Service Code – which is required as service implementation for performing CURDQ functionality. This code will be written by developer in a class called DPC = Data provider class.</a:t>
            </a:r>
          </a:p>
          <a:p>
            <a:pPr lvl="1" algn="just" defTabSz="914126"/>
            <a:r>
              <a:rPr lang="en-US" b="1" dirty="0">
                <a:highlight>
                  <a:srgbClr val="FFFF00"/>
                </a:highlight>
              </a:rPr>
              <a:t>DPC</a:t>
            </a:r>
            <a:r>
              <a:rPr lang="en-US" dirty="0"/>
              <a:t> = Data Provider Class (data operations CRUDQ) = </a:t>
            </a:r>
            <a:r>
              <a:rPr lang="en-US" dirty="0">
                <a:highlight>
                  <a:srgbClr val="FFFF00"/>
                </a:highlight>
              </a:rPr>
              <a:t>Contains all the implementation of CURDQ. It will get for each entityset 5 methods.</a:t>
            </a:r>
            <a:endParaRPr lang="en-US" sz="1799" dirty="0">
              <a:solidFill>
                <a:prstClr val="black"/>
              </a:solidFill>
              <a:highlight>
                <a:srgbClr val="FFFF00"/>
              </a:highlight>
              <a:latin typeface="Calibri"/>
            </a:endParaRPr>
          </a:p>
          <a:p>
            <a:pPr defTabSz="914126"/>
            <a:r>
              <a:rPr lang="en-US" sz="1799" dirty="0">
                <a:solidFill>
                  <a:prstClr val="black"/>
                </a:solidFill>
                <a:latin typeface="Calibri"/>
              </a:rPr>
              <a:t>What if a developer need to customize the SAP generated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3AD21484-BE02-44AE-854D-E10906F6C309}"/>
              </a:ext>
            </a:extLst>
          </p:cNvPr>
          <p:cNvGrpSpPr/>
          <p:nvPr/>
        </p:nvGrpSpPr>
        <p:grpSpPr>
          <a:xfrm>
            <a:off x="1264850" y="3940320"/>
            <a:ext cx="8728551" cy="2699019"/>
            <a:chOff x="182833" y="2905328"/>
            <a:chExt cx="10094966" cy="3423035"/>
          </a:xfrm>
        </p:grpSpPr>
        <p:sp>
          <p:nvSpPr>
            <p:cNvPr id="7" name="Rectangle 6">
              <a:extLst>
                <a:ext uri="{FF2B5EF4-FFF2-40B4-BE49-F238E27FC236}">
                  <a16:creationId xmlns:a16="http://schemas.microsoft.com/office/drawing/2014/main" id="{CF057C8F-20BC-4144-9082-362D5F9CDFA8}"/>
                </a:ext>
              </a:extLst>
            </p:cNvPr>
            <p:cNvSpPr/>
            <p:nvPr/>
          </p:nvSpPr>
          <p:spPr>
            <a:xfrm>
              <a:off x="1701924" y="3068960"/>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Model provider class MPC class</a:t>
              </a:r>
            </a:p>
          </p:txBody>
        </p:sp>
        <p:sp>
          <p:nvSpPr>
            <p:cNvPr id="9" name="Oval 8">
              <a:extLst>
                <a:ext uri="{FF2B5EF4-FFF2-40B4-BE49-F238E27FC236}">
                  <a16:creationId xmlns:a16="http://schemas.microsoft.com/office/drawing/2014/main" id="{77EBC801-453B-4C71-88A3-D642DF934921}"/>
                </a:ext>
              </a:extLst>
            </p:cNvPr>
            <p:cNvSpPr/>
            <p:nvPr/>
          </p:nvSpPr>
          <p:spPr>
            <a:xfrm>
              <a:off x="1165249" y="2905328"/>
              <a:ext cx="1080120" cy="432048"/>
            </a:xfrm>
            <a:prstGeom prst="ellips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SAP</a:t>
              </a:r>
            </a:p>
          </p:txBody>
        </p:sp>
        <p:sp>
          <p:nvSpPr>
            <p:cNvPr id="10" name="Flowchart: Summing Junction 9">
              <a:extLst>
                <a:ext uri="{FF2B5EF4-FFF2-40B4-BE49-F238E27FC236}">
                  <a16:creationId xmlns:a16="http://schemas.microsoft.com/office/drawing/2014/main" id="{03CA90C2-1D0A-4D03-B7A9-DADEF0D44C1F}"/>
                </a:ext>
              </a:extLst>
            </p:cNvPr>
            <p:cNvSpPr/>
            <p:nvPr/>
          </p:nvSpPr>
          <p:spPr>
            <a:xfrm>
              <a:off x="4518572" y="3717032"/>
              <a:ext cx="351704" cy="360040"/>
            </a:xfrm>
            <a:prstGeom prst="flowChartSummingJunction">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EE3F4DB-8E97-4177-945D-330142A54279}"/>
                </a:ext>
              </a:extLst>
            </p:cNvPr>
            <p:cNvSpPr/>
            <p:nvPr/>
          </p:nvSpPr>
          <p:spPr>
            <a:xfrm>
              <a:off x="1701924" y="515830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Here we should write our code</a:t>
              </a:r>
            </a:p>
          </p:txBody>
        </p:sp>
        <p:cxnSp>
          <p:nvCxnSpPr>
            <p:cNvPr id="12" name="Straight Arrow Connector 11">
              <a:extLst>
                <a:ext uri="{FF2B5EF4-FFF2-40B4-BE49-F238E27FC236}">
                  <a16:creationId xmlns:a16="http://schemas.microsoft.com/office/drawing/2014/main" id="{46A00299-8D3F-440F-B6D5-57FCAD55246B}"/>
                </a:ext>
              </a:extLst>
            </p:cNvPr>
            <p:cNvCxnSpPr>
              <a:cxnSpLocks/>
              <a:stCxn id="11" idx="0"/>
              <a:endCxn id="7" idx="2"/>
            </p:cNvCxnSpPr>
            <p:nvPr/>
          </p:nvCxnSpPr>
          <p:spPr>
            <a:xfrm flipV="1">
              <a:off x="3286100" y="407707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3" name="Star: 5 Points 12">
              <a:extLst>
                <a:ext uri="{FF2B5EF4-FFF2-40B4-BE49-F238E27FC236}">
                  <a16:creationId xmlns:a16="http://schemas.microsoft.com/office/drawing/2014/main" id="{E48B0858-C456-4A7C-AC71-62B1986F829A}"/>
                </a:ext>
              </a:extLst>
            </p:cNvPr>
            <p:cNvSpPr/>
            <p:nvPr/>
          </p:nvSpPr>
          <p:spPr>
            <a:xfrm>
              <a:off x="4230540" y="58159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BEF584B-BDF8-440F-A6DC-0A5A46EBC940}"/>
                </a:ext>
              </a:extLst>
            </p:cNvPr>
            <p:cNvSpPr txBox="1"/>
            <p:nvPr/>
          </p:nvSpPr>
          <p:spPr>
            <a:xfrm>
              <a:off x="182833" y="3429000"/>
              <a:ext cx="1519091" cy="553998"/>
            </a:xfrm>
            <a:prstGeom prst="rect">
              <a:avLst/>
            </a:prstGeom>
            <a:noFill/>
          </p:spPr>
          <p:txBody>
            <a:bodyPr wrap="square" rtlCol="0">
              <a:spAutoFit/>
            </a:bodyPr>
            <a:lstStyle/>
            <a:p>
              <a:pPr defTabSz="1218987"/>
              <a:r>
                <a:rPr lang="en-US" b="1" dirty="0">
                  <a:solidFill>
                    <a:prstClr val="black"/>
                  </a:solidFill>
                  <a:latin typeface="Segoe UI"/>
                </a:rPr>
                <a:t>Metadata</a:t>
              </a:r>
            </a:p>
            <a:p>
              <a:pPr defTabSz="1218987"/>
              <a:r>
                <a:rPr lang="en-US" sz="1200" b="1" dirty="0">
                  <a:solidFill>
                    <a:prstClr val="black"/>
                  </a:solidFill>
                  <a:latin typeface="Segoe UI"/>
                </a:rPr>
                <a:t>Types of entities</a:t>
              </a:r>
            </a:p>
          </p:txBody>
        </p:sp>
        <p:sp>
          <p:nvSpPr>
            <p:cNvPr id="15" name="Rectangle 14">
              <a:extLst>
                <a:ext uri="{FF2B5EF4-FFF2-40B4-BE49-F238E27FC236}">
                  <a16:creationId xmlns:a16="http://schemas.microsoft.com/office/drawing/2014/main" id="{E6BDD2B7-C1F5-4B07-ACF6-6ADD13D9080A}"/>
                </a:ext>
              </a:extLst>
            </p:cNvPr>
            <p:cNvSpPr/>
            <p:nvPr/>
          </p:nvSpPr>
          <p:spPr>
            <a:xfrm>
              <a:off x="6389367" y="3074577"/>
              <a:ext cx="3888432" cy="101177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Data Provider class</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 class</a:t>
              </a:r>
            </a:p>
          </p:txBody>
        </p:sp>
        <p:sp>
          <p:nvSpPr>
            <p:cNvPr id="16" name="Rectangle 15">
              <a:extLst>
                <a:ext uri="{FF2B5EF4-FFF2-40B4-BE49-F238E27FC236}">
                  <a16:creationId xmlns:a16="http://schemas.microsoft.com/office/drawing/2014/main" id="{D167F32D-4CF3-465C-A256-0364C587A637}"/>
                </a:ext>
              </a:extLst>
            </p:cNvPr>
            <p:cNvSpPr/>
            <p:nvPr/>
          </p:nvSpPr>
          <p:spPr>
            <a:xfrm>
              <a:off x="6877072" y="516785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CURD Functionality</a:t>
              </a:r>
            </a:p>
          </p:txBody>
        </p:sp>
        <p:cxnSp>
          <p:nvCxnSpPr>
            <p:cNvPr id="17" name="Straight Arrow Connector 16">
              <a:extLst>
                <a:ext uri="{FF2B5EF4-FFF2-40B4-BE49-F238E27FC236}">
                  <a16:creationId xmlns:a16="http://schemas.microsoft.com/office/drawing/2014/main" id="{0B6354DE-8C0C-41F6-8256-65E7422ECB87}"/>
                </a:ext>
              </a:extLst>
            </p:cNvPr>
            <p:cNvCxnSpPr>
              <a:cxnSpLocks/>
              <a:stCxn id="16" idx="0"/>
            </p:cNvCxnSpPr>
            <p:nvPr/>
          </p:nvCxnSpPr>
          <p:spPr>
            <a:xfrm flipV="1">
              <a:off x="8461248" y="408662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8" name="Star: 5 Points 17">
              <a:extLst>
                <a:ext uri="{FF2B5EF4-FFF2-40B4-BE49-F238E27FC236}">
                  <a16:creationId xmlns:a16="http://schemas.microsoft.com/office/drawing/2014/main" id="{6692332C-77E4-4D38-915A-320B3D7BE204}"/>
                </a:ext>
              </a:extLst>
            </p:cNvPr>
            <p:cNvSpPr/>
            <p:nvPr/>
          </p:nvSpPr>
          <p:spPr>
            <a:xfrm>
              <a:off x="4382940" y="59683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EB346321-7E79-481E-9A53-C74B6C21413F}"/>
                </a:ext>
              </a:extLst>
            </p:cNvPr>
            <p:cNvSpPr/>
            <p:nvPr/>
          </p:nvSpPr>
          <p:spPr>
            <a:xfrm>
              <a:off x="4382940" y="4365104"/>
              <a:ext cx="3079621" cy="53430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PROJ_SRV</a:t>
              </a:r>
            </a:p>
          </p:txBody>
        </p:sp>
      </p:grpSp>
      <p:sp>
        <p:nvSpPr>
          <p:cNvPr id="21" name="TextBox 20">
            <a:extLst>
              <a:ext uri="{FF2B5EF4-FFF2-40B4-BE49-F238E27FC236}">
                <a16:creationId xmlns:a16="http://schemas.microsoft.com/office/drawing/2014/main" id="{10059859-1F8A-4E92-AFDD-18DC60B3FB5E}"/>
              </a:ext>
            </a:extLst>
          </p:cNvPr>
          <p:cNvSpPr txBox="1"/>
          <p:nvPr/>
        </p:nvSpPr>
        <p:spPr>
          <a:xfrm>
            <a:off x="9993401" y="4703291"/>
            <a:ext cx="2220613" cy="1815882"/>
          </a:xfrm>
          <a:prstGeom prst="rect">
            <a:avLst/>
          </a:prstGeom>
          <a:noFill/>
        </p:spPr>
        <p:txBody>
          <a:bodyPr wrap="square" rtlCol="0">
            <a:spAutoFit/>
          </a:bodyPr>
          <a:lstStyle/>
          <a:p>
            <a:r>
              <a:rPr lang="en-US" sz="1400" dirty="0"/>
              <a:t>Whenever a </a:t>
            </a:r>
            <a:r>
              <a:rPr lang="en-US" sz="1400" dirty="0" err="1"/>
              <a:t>entitySet</a:t>
            </a:r>
            <a:r>
              <a:rPr lang="en-US" sz="1400" dirty="0"/>
              <a:t> is created, in Each entity 5 methods will be created –</a:t>
            </a:r>
          </a:p>
          <a:p>
            <a:r>
              <a:rPr lang="en-US" sz="1400" dirty="0"/>
              <a:t>OBJECT_GET_ENTITYSET</a:t>
            </a:r>
          </a:p>
          <a:p>
            <a:r>
              <a:rPr lang="en-US" sz="1400" dirty="0"/>
              <a:t>OBJECT_GET_ENTITY</a:t>
            </a:r>
          </a:p>
          <a:p>
            <a:r>
              <a:rPr lang="en-US" sz="1400" dirty="0"/>
              <a:t>OBJECT_CREATE_ENTITY</a:t>
            </a:r>
          </a:p>
          <a:p>
            <a:r>
              <a:rPr lang="en-US" sz="1400" dirty="0"/>
              <a:t>OBJECT_UPDATE_ENTITY</a:t>
            </a:r>
          </a:p>
          <a:p>
            <a:r>
              <a:rPr lang="en-US" sz="1400" dirty="0"/>
              <a:t>OBJECT_DELETE_ENTITY</a:t>
            </a:r>
          </a:p>
        </p:txBody>
      </p:sp>
      <p:cxnSp>
        <p:nvCxnSpPr>
          <p:cNvPr id="4" name="Straight Arrow Connector 3">
            <a:extLst>
              <a:ext uri="{FF2B5EF4-FFF2-40B4-BE49-F238E27FC236}">
                <a16:creationId xmlns:a16="http://schemas.microsoft.com/office/drawing/2014/main" id="{DD1F6BB6-320D-489D-8185-C6777DEC67D5}"/>
              </a:ext>
            </a:extLst>
          </p:cNvPr>
          <p:cNvCxnSpPr/>
          <p:nvPr/>
        </p:nvCxnSpPr>
        <p:spPr>
          <a:xfrm>
            <a:off x="9792479" y="5972175"/>
            <a:ext cx="304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14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 Entity Set Method for ProductSet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ProductSet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Get EntitySet method(with filter, top and skip) in DPC Extension  (Class Builder tcode- </a:t>
            </a:r>
            <a:r>
              <a:rPr lang="en-US" b="1" dirty="0">
                <a:solidFill>
                  <a:prstClr val="black"/>
                </a:solidFill>
                <a:latin typeface="Calibri" panose="020F0502020204030204"/>
              </a:rPr>
              <a:t>se24</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AECBB02-A318-4BDB-A665-A8893C67A678}"/>
              </a:ext>
            </a:extLst>
          </p:cNvPr>
          <p:cNvPicPr>
            <a:picLocks noChangeAspect="1"/>
          </p:cNvPicPr>
          <p:nvPr/>
        </p:nvPicPr>
        <p:blipFill>
          <a:blip r:embed="rId3"/>
          <a:stretch>
            <a:fillRect/>
          </a:stretch>
        </p:blipFill>
        <p:spPr>
          <a:xfrm>
            <a:off x="424871" y="1426866"/>
            <a:ext cx="3825582" cy="196957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618A748E-CF17-4CD5-8BFE-36868CADE80B}"/>
              </a:ext>
            </a:extLst>
          </p:cNvPr>
          <p:cNvPicPr>
            <a:picLocks noChangeAspect="1"/>
          </p:cNvPicPr>
          <p:nvPr/>
        </p:nvPicPr>
        <p:blipFill rotWithShape="1">
          <a:blip r:embed="rId4"/>
          <a:srcRect t="8381" r="29952" b="10997"/>
          <a:stretch/>
        </p:blipFill>
        <p:spPr>
          <a:xfrm>
            <a:off x="5545915" y="1420609"/>
            <a:ext cx="6049625" cy="337245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6756E161-56DE-48E7-AD4D-F5091AA4C287}"/>
              </a:ext>
            </a:extLst>
          </p:cNvPr>
          <p:cNvPicPr>
            <a:picLocks noChangeAspect="1"/>
          </p:cNvPicPr>
          <p:nvPr/>
        </p:nvPicPr>
        <p:blipFill rotWithShape="1">
          <a:blip r:embed="rId5"/>
          <a:srcRect r="21122"/>
          <a:stretch/>
        </p:blipFill>
        <p:spPr>
          <a:xfrm>
            <a:off x="424871" y="3719139"/>
            <a:ext cx="4915441" cy="2847692"/>
          </a:xfrm>
          <a:prstGeom prst="rect">
            <a:avLst/>
          </a:prstGeom>
        </p:spPr>
        <p:style>
          <a:lnRef idx="2">
            <a:schemeClr val="dk1"/>
          </a:lnRef>
          <a:fillRef idx="1">
            <a:schemeClr val="lt1"/>
          </a:fillRef>
          <a:effectRef idx="0">
            <a:schemeClr val="dk1"/>
          </a:effectRef>
          <a:fontRef idx="minor">
            <a:schemeClr val="dk1"/>
          </a:fontRef>
        </p:style>
      </p:pic>
      <p:sp>
        <p:nvSpPr>
          <p:cNvPr id="3" name="Arrow: Right 2">
            <a:extLst>
              <a:ext uri="{FF2B5EF4-FFF2-40B4-BE49-F238E27FC236}">
                <a16:creationId xmlns:a16="http://schemas.microsoft.com/office/drawing/2014/main" id="{F6BF3F09-91F0-4EBD-B3AF-3113B4311C73}"/>
              </a:ext>
            </a:extLst>
          </p:cNvPr>
          <p:cNvSpPr/>
          <p:nvPr/>
        </p:nvSpPr>
        <p:spPr>
          <a:xfrm>
            <a:off x="4456057" y="2225458"/>
            <a:ext cx="88425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5697374-FCE0-4988-86EB-BBAFE5698772}"/>
              </a:ext>
            </a:extLst>
          </p:cNvPr>
          <p:cNvSpPr txBox="1"/>
          <p:nvPr/>
        </p:nvSpPr>
        <p:spPr>
          <a:xfrm>
            <a:off x="5545915" y="5142985"/>
            <a:ext cx="4743597" cy="923330"/>
          </a:xfrm>
          <a:prstGeom prst="rect">
            <a:avLst/>
          </a:prstGeom>
          <a:noFill/>
        </p:spPr>
        <p:txBody>
          <a:bodyPr wrap="square" rtlCol="0">
            <a:spAutoFit/>
          </a:bodyPr>
          <a:lstStyle/>
          <a:p>
            <a:r>
              <a:rPr lang="en-US" dirty="0"/>
              <a:t>After adding the code just activate the service.</a:t>
            </a:r>
          </a:p>
          <a:p>
            <a:r>
              <a:rPr lang="en-US" dirty="0">
                <a:solidFill>
                  <a:schemeClr val="accent6"/>
                </a:solidFill>
              </a:rPr>
              <a:t>Code for PRODUCTSET_GET_ENTITYSET:</a:t>
            </a:r>
          </a:p>
          <a:p>
            <a:r>
              <a:rPr lang="en-US" dirty="0">
                <a:hlinkClick r:id="rId6"/>
              </a:rPr>
              <a:t>GetEntitySet</a:t>
            </a:r>
            <a:endParaRPr lang="en-US" dirty="0"/>
          </a:p>
        </p:txBody>
      </p:sp>
    </p:spTree>
    <p:extLst>
      <p:ext uri="{BB962C8B-B14F-4D97-AF65-F5344CB8AC3E}">
        <p14:creationId xmlns:p14="http://schemas.microsoft.com/office/powerpoint/2010/main" val="1695200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ea typeface="+mn-ea"/>
                <a:cs typeface="+mn-cs"/>
              </a:rPr>
              <a:t>Test the Get Entity Set in Browser</a:t>
            </a:r>
            <a:endPar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Wingdings" panose="05000000000000000000" pitchFamily="2" charset="2"/>
              <a:buChar cha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Now enter the Tcode - </a:t>
            </a:r>
            <a:r>
              <a:rPr kumimoji="0" lang="en-US" sz="1800" b="0" i="0" u="none" strike="noStrike" kern="1200" cap="none" spc="0" normalizeH="0" baseline="0" noProof="0" dirty="0">
                <a:ln>
                  <a:noFill/>
                </a:ln>
                <a:solidFill>
                  <a:schemeClr val="accent6"/>
                </a:solidFill>
                <a:effectLst/>
                <a:uLnTx/>
                <a:uFillTx/>
                <a:latin typeface="Calibri" panose="020F0502020204030204"/>
                <a:ea typeface="+mn-ea"/>
                <a:cs typeface="+mn-cs"/>
              </a:rPr>
              <a:t>/</a:t>
            </a:r>
            <a:r>
              <a:rPr lang="en-US" dirty="0">
                <a:solidFill>
                  <a:schemeClr val="accent6"/>
                </a:solidFill>
                <a:latin typeface="Calibri" panose="020F0502020204030204"/>
              </a:rPr>
              <a:t>n/iwfnd/maint_service </a:t>
            </a:r>
            <a:r>
              <a:rPr lang="en-US" dirty="0">
                <a:solidFill>
                  <a:prstClr val="black"/>
                </a:solidFill>
                <a:latin typeface="Calibri" panose="020F0502020204030204"/>
              </a:rPr>
              <a:t>and, there search our service using the filter option.</a:t>
            </a:r>
          </a:p>
          <a:p>
            <a:pPr marL="285750" indent="-285750">
              <a:buFont typeface="Wingdings" panose="05000000000000000000" pitchFamily="2" charset="2"/>
              <a:buChar char="§"/>
            </a:pPr>
            <a:r>
              <a:rPr lang="en-US" dirty="0">
                <a:solidFill>
                  <a:prstClr val="black"/>
                </a:solidFill>
                <a:latin typeface="Calibri" panose="020F0502020204030204"/>
              </a:rPr>
              <a:t>Now select the service and press the Call Browser button to open it in the Browser window.</a:t>
            </a:r>
          </a:p>
          <a:p>
            <a:pPr marL="285750" indent="-285750">
              <a:buFont typeface="Wingdings" panose="05000000000000000000" pitchFamily="2" charset="2"/>
              <a:buChar char="§"/>
            </a:pPr>
            <a:r>
              <a:rPr lang="en-US" dirty="0">
                <a:solidFill>
                  <a:prstClr val="black"/>
                </a:solidFill>
                <a:latin typeface="Calibri" panose="020F0502020204030204"/>
              </a:rPr>
              <a:t>Just add </a:t>
            </a:r>
            <a:r>
              <a:rPr lang="en-US" dirty="0">
                <a:solidFill>
                  <a:schemeClr val="accent6"/>
                </a:solidFill>
                <a:latin typeface="Calibri" panose="020F0502020204030204"/>
              </a:rPr>
              <a:t>/ProductSet </a:t>
            </a:r>
            <a:r>
              <a:rPr lang="en-US" dirty="0">
                <a:solidFill>
                  <a:prstClr val="black"/>
                </a:solidFill>
                <a:latin typeface="Calibri" panose="020F0502020204030204"/>
              </a:rPr>
              <a:t>at the end of the service to call the get product get entity set method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D8DB59B-601D-49E2-BE5C-50821D9ADB06}"/>
              </a:ext>
            </a:extLst>
          </p:cNvPr>
          <p:cNvPicPr>
            <a:picLocks noChangeAspect="1"/>
          </p:cNvPicPr>
          <p:nvPr/>
        </p:nvPicPr>
        <p:blipFill rotWithShape="1">
          <a:blip r:embed="rId3"/>
          <a:srcRect r="20448" b="11175"/>
          <a:stretch/>
        </p:blipFill>
        <p:spPr>
          <a:xfrm>
            <a:off x="398163" y="1742882"/>
            <a:ext cx="2757019" cy="2194185"/>
          </a:xfrm>
          <a:prstGeom prst="rect">
            <a:avLst/>
          </a:prstGeom>
        </p:spPr>
      </p:pic>
      <p:pic>
        <p:nvPicPr>
          <p:cNvPr id="7" name="Picture 6">
            <a:extLst>
              <a:ext uri="{FF2B5EF4-FFF2-40B4-BE49-F238E27FC236}">
                <a16:creationId xmlns:a16="http://schemas.microsoft.com/office/drawing/2014/main" id="{05DAEDCF-B7E7-48FF-A927-8411DBD33713}"/>
              </a:ext>
            </a:extLst>
          </p:cNvPr>
          <p:cNvPicPr>
            <a:picLocks noChangeAspect="1"/>
          </p:cNvPicPr>
          <p:nvPr/>
        </p:nvPicPr>
        <p:blipFill rotWithShape="1">
          <a:blip r:embed="rId4"/>
          <a:srcRect r="16159" b="14573"/>
          <a:stretch/>
        </p:blipFill>
        <p:spPr>
          <a:xfrm>
            <a:off x="398163" y="4353434"/>
            <a:ext cx="2757019" cy="1959945"/>
          </a:xfrm>
          <a:prstGeom prst="rect">
            <a:avLst/>
          </a:prstGeom>
        </p:spPr>
      </p:pic>
      <p:sp>
        <p:nvSpPr>
          <p:cNvPr id="3" name="Arrow: Right 2">
            <a:extLst>
              <a:ext uri="{FF2B5EF4-FFF2-40B4-BE49-F238E27FC236}">
                <a16:creationId xmlns:a16="http://schemas.microsoft.com/office/drawing/2014/main" id="{FE631925-8080-4B1E-A83B-E72BEAD68591}"/>
              </a:ext>
            </a:extLst>
          </p:cNvPr>
          <p:cNvSpPr/>
          <p:nvPr/>
        </p:nvSpPr>
        <p:spPr>
          <a:xfrm>
            <a:off x="3903909" y="3960585"/>
            <a:ext cx="126609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9E8551E7-BB62-44B1-94F9-37BBF62B0F7E}"/>
              </a:ext>
            </a:extLst>
          </p:cNvPr>
          <p:cNvSpPr/>
          <p:nvPr/>
        </p:nvSpPr>
        <p:spPr>
          <a:xfrm>
            <a:off x="1768510" y="3937068"/>
            <a:ext cx="301450" cy="416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10C3C7F-2120-4EC8-AA40-333AB86C940D}"/>
              </a:ext>
            </a:extLst>
          </p:cNvPr>
          <p:cNvPicPr>
            <a:picLocks noChangeAspect="1"/>
          </p:cNvPicPr>
          <p:nvPr/>
        </p:nvPicPr>
        <p:blipFill>
          <a:blip r:embed="rId5"/>
          <a:stretch>
            <a:fillRect/>
          </a:stretch>
        </p:blipFill>
        <p:spPr>
          <a:xfrm>
            <a:off x="5384021" y="1745042"/>
            <a:ext cx="5996657" cy="4518533"/>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E97982D5-3B11-481E-952B-87BECBFF4341}"/>
              </a:ext>
            </a:extLst>
          </p:cNvPr>
          <p:cNvSpPr txBox="1"/>
          <p:nvPr/>
        </p:nvSpPr>
        <p:spPr>
          <a:xfrm>
            <a:off x="6933362" y="6313379"/>
            <a:ext cx="3617407" cy="369332"/>
          </a:xfrm>
          <a:prstGeom prst="rect">
            <a:avLst/>
          </a:prstGeom>
          <a:noFill/>
        </p:spPr>
        <p:txBody>
          <a:bodyPr wrap="square" rtlCol="0">
            <a:spAutoFit/>
          </a:bodyPr>
          <a:lstStyle/>
          <a:p>
            <a:r>
              <a:rPr lang="en-US" dirty="0"/>
              <a:t>Calling the ProductSet in browser</a:t>
            </a:r>
          </a:p>
        </p:txBody>
      </p:sp>
    </p:spTree>
    <p:extLst>
      <p:ext uri="{BB962C8B-B14F-4D97-AF65-F5344CB8AC3E}">
        <p14:creationId xmlns:p14="http://schemas.microsoft.com/office/powerpoint/2010/main" val="2884058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class of our service and redefine the method  PRODUCTSET_GET_ENTITY and put the below provided code.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itle 3">
            <a:extLst>
              <a:ext uri="{FF2B5EF4-FFF2-40B4-BE49-F238E27FC236}">
                <a16:creationId xmlns:a16="http://schemas.microsoft.com/office/drawing/2014/main" id="{5841C0E6-B7A1-447B-B516-FCCE8EB87DB6}"/>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 Entity Method</a:t>
            </a:r>
          </a:p>
        </p:txBody>
      </p:sp>
      <p:pic>
        <p:nvPicPr>
          <p:cNvPr id="7" name="Picture 6">
            <a:extLst>
              <a:ext uri="{FF2B5EF4-FFF2-40B4-BE49-F238E27FC236}">
                <a16:creationId xmlns:a16="http://schemas.microsoft.com/office/drawing/2014/main" id="{DE3CD4BA-9E68-468B-9A3E-969C71127C9C}"/>
              </a:ext>
            </a:extLst>
          </p:cNvPr>
          <p:cNvPicPr>
            <a:picLocks noChangeAspect="1"/>
          </p:cNvPicPr>
          <p:nvPr/>
        </p:nvPicPr>
        <p:blipFill rotWithShape="1">
          <a:blip r:embed="rId3"/>
          <a:srcRect t="10355" r="25109" b="8792"/>
          <a:stretch/>
        </p:blipFill>
        <p:spPr>
          <a:xfrm>
            <a:off x="261763" y="1874686"/>
            <a:ext cx="4938973" cy="3774230"/>
          </a:xfrm>
          <a:prstGeom prst="rect">
            <a:avLst/>
          </a:prstGeom>
        </p:spPr>
      </p:pic>
      <p:pic>
        <p:nvPicPr>
          <p:cNvPr id="9" name="Picture 8">
            <a:hlinkClick r:id="rId4"/>
            <a:extLst>
              <a:ext uri="{FF2B5EF4-FFF2-40B4-BE49-F238E27FC236}">
                <a16:creationId xmlns:a16="http://schemas.microsoft.com/office/drawing/2014/main" id="{C4E513FD-DAB7-45B8-A5D6-D960641D03A5}"/>
              </a:ext>
            </a:extLst>
          </p:cNvPr>
          <p:cNvPicPr>
            <a:picLocks noChangeAspect="1"/>
          </p:cNvPicPr>
          <p:nvPr/>
        </p:nvPicPr>
        <p:blipFill>
          <a:blip r:embed="rId5"/>
          <a:stretch>
            <a:fillRect/>
          </a:stretch>
        </p:blipFill>
        <p:spPr>
          <a:xfrm>
            <a:off x="6734364" y="1874686"/>
            <a:ext cx="5363014" cy="3773451"/>
          </a:xfrm>
          <a:prstGeom prst="rect">
            <a:avLst/>
          </a:prstGeom>
        </p:spPr>
      </p:pic>
      <p:sp>
        <p:nvSpPr>
          <p:cNvPr id="3" name="Arrow: Right 2">
            <a:extLst>
              <a:ext uri="{FF2B5EF4-FFF2-40B4-BE49-F238E27FC236}">
                <a16:creationId xmlns:a16="http://schemas.microsoft.com/office/drawing/2014/main" id="{0610EDB4-92BC-4836-9A28-84F79F27DFB2}"/>
              </a:ext>
            </a:extLst>
          </p:cNvPr>
          <p:cNvSpPr/>
          <p:nvPr/>
        </p:nvSpPr>
        <p:spPr>
          <a:xfrm>
            <a:off x="5548364" y="3690981"/>
            <a:ext cx="77372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8B85F4D-EEBC-41D9-9301-7B39CF8ACDCA}"/>
              </a:ext>
            </a:extLst>
          </p:cNvPr>
          <p:cNvSpPr txBox="1"/>
          <p:nvPr/>
        </p:nvSpPr>
        <p:spPr>
          <a:xfrm>
            <a:off x="6734464" y="5755744"/>
            <a:ext cx="4809523" cy="646331"/>
          </a:xfrm>
          <a:prstGeom prst="rect">
            <a:avLst/>
          </a:prstGeom>
          <a:noFill/>
        </p:spPr>
        <p:txBody>
          <a:bodyPr wrap="square" rtlCol="0">
            <a:spAutoFit/>
          </a:bodyPr>
          <a:lstStyle/>
          <a:p>
            <a:r>
              <a:rPr lang="en-US" dirty="0">
                <a:solidFill>
                  <a:schemeClr val="accent6"/>
                </a:solidFill>
              </a:rPr>
              <a:t>Code for PRODUCTSET_GET_ENTITY:</a:t>
            </a:r>
          </a:p>
          <a:p>
            <a:r>
              <a:rPr lang="en-US" dirty="0" err="1">
                <a:hlinkClick r:id="rId4"/>
              </a:rPr>
              <a:t>GetEntity</a:t>
            </a:r>
            <a:endParaRPr lang="en-US" dirty="0"/>
          </a:p>
        </p:txBody>
      </p:sp>
    </p:spTree>
    <p:extLst>
      <p:ext uri="{BB962C8B-B14F-4D97-AF65-F5344CB8AC3E}">
        <p14:creationId xmlns:p14="http://schemas.microsoft.com/office/powerpoint/2010/main" val="1869956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868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Postman is a free tool which can be used to test any kind of REST/OData Services outside of the system. This allows us to consume the data as if an external consumer would really do.</a:t>
            </a:r>
          </a:p>
          <a:p>
            <a:pPr marL="285750" indent="-285750" algn="just" defTabSz="914126">
              <a:buFontTx/>
              <a:buChar char="-"/>
            </a:pP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Postman is an API platform for building and using APIs. Postman simplifies each step of the API lifecycle and streamlines collaboration so you can create better APIs—faster.</a:t>
            </a:r>
            <a:endParaRPr kumimoji="0" lang="en-US" sz="1799" i="0" u="none" strike="noStrike" kern="1200" cap="none" spc="0" normalizeH="0" baseline="0" noProof="0" dirty="0">
              <a:ln>
                <a:noFill/>
              </a:ln>
              <a:solidFill>
                <a:prstClr val="black"/>
              </a:solidFill>
              <a:effectLst/>
              <a:uLnTx/>
              <a:uFillTx/>
              <a:latin typeface="Calibri"/>
              <a:ea typeface="+mn-ea"/>
              <a:cs typeface="Calibri" panose="020F0502020204030204" pitchFamily="34" charset="0"/>
            </a:endParaRPr>
          </a:p>
          <a:p>
            <a:pPr marL="285750" indent="-285750" algn="just" defTabSz="914126">
              <a:buFontTx/>
              <a:buChar char="-"/>
            </a:pPr>
            <a:r>
              <a:rPr lang="en-US" sz="1799" dirty="0">
                <a:solidFill>
                  <a:prstClr val="black"/>
                </a:solidFill>
                <a:latin typeface="Calibri"/>
              </a:rPr>
              <a:t>As an ABAP developer, you can develop postman collection and deliver it to Fiori Developers for consumption to showcase, what our service is capable of.</a:t>
            </a:r>
          </a:p>
          <a:p>
            <a:pPr marL="285750" indent="-285750" algn="just" defTabSz="914126">
              <a:buFontTx/>
              <a:buChar char="-"/>
            </a:pPr>
            <a:r>
              <a:rPr lang="en-US" dirty="0">
                <a:solidFill>
                  <a:srgbClr val="202124"/>
                </a:solidFill>
              </a:rPr>
              <a:t>Postman can run GET, POST, PUT, PATCH, MERGE, DELETE, and various other request methods as well, and has utilities to help with developing APIs. </a:t>
            </a:r>
            <a:r>
              <a:rPr lang="en-US" b="1" dirty="0">
                <a:solidFill>
                  <a:srgbClr val="202124"/>
                </a:solidFill>
              </a:rPr>
              <a:t>Free and paid versions</a:t>
            </a:r>
            <a:r>
              <a:rPr lang="en-US" dirty="0">
                <a:solidFill>
                  <a:srgbClr val="202124"/>
                </a:solidFill>
              </a:rPr>
              <a:t> are available for Mac, Windows, Linux, and as a Chrome app.</a:t>
            </a:r>
          </a:p>
          <a:p>
            <a:pPr marL="285750" indent="-285750" algn="just" defTabSz="914126">
              <a:buFontTx/>
              <a:buChar char="-"/>
            </a:pPr>
            <a:r>
              <a:rPr lang="en-US" dirty="0">
                <a:solidFill>
                  <a:srgbClr val="202124"/>
                </a:solidFill>
              </a:rPr>
              <a:t>You can Download the postman tool from the link give below: </a:t>
            </a:r>
            <a:r>
              <a:rPr lang="en-US" dirty="0">
                <a:hlinkClick r:id="rId3"/>
              </a:rPr>
              <a:t>https://www.postman.com/downloads/</a:t>
            </a:r>
            <a:endParaRPr lang="en-US" dirty="0"/>
          </a:p>
          <a:p>
            <a:pPr lvl="1" algn="just" defTabSz="914126"/>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a:extLst>
              <a:ext uri="{FF2B5EF4-FFF2-40B4-BE49-F238E27FC236}">
                <a16:creationId xmlns:a16="http://schemas.microsoft.com/office/drawing/2014/main" id="{0E200E29-E2BB-4F85-8893-32CE3DF7F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0305" y="4290188"/>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07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 App Layout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The below screen shot shows a basic layout of a request in Postman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3E7E9B-D63E-4F2A-B36D-DB78953A8BD4}"/>
              </a:ext>
            </a:extLst>
          </p:cNvPr>
          <p:cNvPicPr>
            <a:picLocks noChangeAspect="1"/>
          </p:cNvPicPr>
          <p:nvPr/>
        </p:nvPicPr>
        <p:blipFill>
          <a:blip r:embed="rId3"/>
          <a:stretch>
            <a:fillRect/>
          </a:stretch>
        </p:blipFill>
        <p:spPr>
          <a:xfrm>
            <a:off x="964507" y="1325025"/>
            <a:ext cx="9756155" cy="5388043"/>
          </a:xfrm>
          <a:prstGeom prst="rect">
            <a:avLst/>
          </a:prstGeom>
        </p:spPr>
      </p:pic>
    </p:spTree>
    <p:extLst>
      <p:ext uri="{BB962C8B-B14F-4D97-AF65-F5344CB8AC3E}">
        <p14:creationId xmlns:p14="http://schemas.microsoft.com/office/powerpoint/2010/main" val="914040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Basic Auth in Postman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3894600" cy="369332"/>
          </a:xfrm>
          <a:prstGeom prst="rect">
            <a:avLst/>
          </a:prstGeom>
          <a:noFill/>
        </p:spPr>
        <p:txBody>
          <a:bodyPr wrap="square" rtlCol="0">
            <a:spAutoFit/>
          </a:bodyPr>
          <a:lstStyle/>
          <a:p>
            <a:r>
              <a:rPr lang="en-US" dirty="0"/>
              <a:t>Step 1: Go to the </a:t>
            </a:r>
            <a:r>
              <a:rPr lang="en-US" b="1" dirty="0">
                <a:solidFill>
                  <a:schemeClr val="accent6"/>
                </a:solidFill>
              </a:rPr>
              <a:t>Authorization</a:t>
            </a:r>
            <a:r>
              <a:rPr lang="en-US" dirty="0"/>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58708D5-BE86-4AE5-91E8-794BC682F448}"/>
              </a:ext>
            </a:extLst>
          </p:cNvPr>
          <p:cNvPicPr>
            <a:picLocks noChangeAspect="1"/>
          </p:cNvPicPr>
          <p:nvPr/>
        </p:nvPicPr>
        <p:blipFill>
          <a:blip r:embed="rId3"/>
          <a:stretch>
            <a:fillRect/>
          </a:stretch>
        </p:blipFill>
        <p:spPr>
          <a:xfrm>
            <a:off x="261764" y="1239457"/>
            <a:ext cx="2743259" cy="998828"/>
          </a:xfrm>
          <a:prstGeom prst="rect">
            <a:avLst/>
          </a:prstGeom>
        </p:spPr>
      </p:pic>
      <p:sp>
        <p:nvSpPr>
          <p:cNvPr id="9" name="TextBox 8">
            <a:extLst>
              <a:ext uri="{FF2B5EF4-FFF2-40B4-BE49-F238E27FC236}">
                <a16:creationId xmlns:a16="http://schemas.microsoft.com/office/drawing/2014/main" id="{43911D6D-CE2F-4166-882A-32AF4A1C2A0E}"/>
              </a:ext>
            </a:extLst>
          </p:cNvPr>
          <p:cNvSpPr txBox="1"/>
          <p:nvPr/>
        </p:nvSpPr>
        <p:spPr>
          <a:xfrm>
            <a:off x="261764" y="2417390"/>
            <a:ext cx="3312709" cy="369332"/>
          </a:xfrm>
          <a:prstGeom prst="rect">
            <a:avLst/>
          </a:prstGeom>
          <a:noFill/>
        </p:spPr>
        <p:txBody>
          <a:bodyPr wrap="square" rtlCol="0">
            <a:spAutoFit/>
          </a:bodyPr>
          <a:lstStyle/>
          <a:p>
            <a:r>
              <a:rPr lang="en-US" dirty="0"/>
              <a:t>Step 2: Select </a:t>
            </a:r>
            <a:r>
              <a:rPr lang="en-US" b="1" dirty="0">
                <a:solidFill>
                  <a:schemeClr val="accent6"/>
                </a:solidFill>
              </a:rPr>
              <a:t>Basic Auth</a:t>
            </a:r>
            <a:r>
              <a:rPr lang="en-US" dirty="0">
                <a:solidFill>
                  <a:schemeClr val="accent6"/>
                </a:solidFill>
              </a:rPr>
              <a:t> </a:t>
            </a:r>
            <a:r>
              <a:rPr lang="en-US" dirty="0"/>
              <a:t>as Type</a:t>
            </a:r>
          </a:p>
        </p:txBody>
      </p:sp>
      <p:pic>
        <p:nvPicPr>
          <p:cNvPr id="6" name="Picture 5">
            <a:extLst>
              <a:ext uri="{FF2B5EF4-FFF2-40B4-BE49-F238E27FC236}">
                <a16:creationId xmlns:a16="http://schemas.microsoft.com/office/drawing/2014/main" id="{2FD1830C-F4F5-4322-9EBF-D6A2BA01E746}"/>
              </a:ext>
            </a:extLst>
          </p:cNvPr>
          <p:cNvPicPr>
            <a:picLocks noChangeAspect="1"/>
          </p:cNvPicPr>
          <p:nvPr/>
        </p:nvPicPr>
        <p:blipFill>
          <a:blip r:embed="rId4"/>
          <a:stretch>
            <a:fillRect/>
          </a:stretch>
        </p:blipFill>
        <p:spPr>
          <a:xfrm>
            <a:off x="261764" y="3000252"/>
            <a:ext cx="3059789" cy="3425557"/>
          </a:xfrm>
          <a:prstGeom prst="rect">
            <a:avLst/>
          </a:prstGeom>
        </p:spPr>
      </p:pic>
      <p:cxnSp>
        <p:nvCxnSpPr>
          <p:cNvPr id="10" name="Straight Connector 9">
            <a:extLst>
              <a:ext uri="{FF2B5EF4-FFF2-40B4-BE49-F238E27FC236}">
                <a16:creationId xmlns:a16="http://schemas.microsoft.com/office/drawing/2014/main" id="{6B01DC08-F16D-4597-B5A5-8F92504820D0}"/>
              </a:ext>
            </a:extLst>
          </p:cNvPr>
          <p:cNvCxnSpPr>
            <a:cxnSpLocks/>
          </p:cNvCxnSpPr>
          <p:nvPr/>
        </p:nvCxnSpPr>
        <p:spPr>
          <a:xfrm>
            <a:off x="4592782" y="696191"/>
            <a:ext cx="0" cy="59431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D403FA-1846-44E2-97A2-21032BD32B10}"/>
              </a:ext>
            </a:extLst>
          </p:cNvPr>
          <p:cNvSpPr txBox="1"/>
          <p:nvPr/>
        </p:nvSpPr>
        <p:spPr>
          <a:xfrm>
            <a:off x="4592782" y="779090"/>
            <a:ext cx="6787896" cy="369332"/>
          </a:xfrm>
          <a:prstGeom prst="rect">
            <a:avLst/>
          </a:prstGeom>
          <a:noFill/>
        </p:spPr>
        <p:txBody>
          <a:bodyPr wrap="square" rtlCol="0">
            <a:spAutoFit/>
          </a:bodyPr>
          <a:lstStyle/>
          <a:p>
            <a:r>
              <a:rPr lang="en-US" dirty="0"/>
              <a:t>Step 3: Set the Username and Password.</a:t>
            </a:r>
          </a:p>
        </p:txBody>
      </p:sp>
      <p:pic>
        <p:nvPicPr>
          <p:cNvPr id="14" name="Picture 13">
            <a:extLst>
              <a:ext uri="{FF2B5EF4-FFF2-40B4-BE49-F238E27FC236}">
                <a16:creationId xmlns:a16="http://schemas.microsoft.com/office/drawing/2014/main" id="{CE2BC205-A82A-47F4-AEE2-2C9E18321EB1}"/>
              </a:ext>
            </a:extLst>
          </p:cNvPr>
          <p:cNvPicPr>
            <a:picLocks noChangeAspect="1"/>
          </p:cNvPicPr>
          <p:nvPr/>
        </p:nvPicPr>
        <p:blipFill>
          <a:blip r:embed="rId5"/>
          <a:stretch>
            <a:fillRect/>
          </a:stretch>
        </p:blipFill>
        <p:spPr>
          <a:xfrm>
            <a:off x="4845702" y="1231321"/>
            <a:ext cx="6119578" cy="1498242"/>
          </a:xfrm>
          <a:prstGeom prst="rect">
            <a:avLst/>
          </a:prstGeom>
        </p:spPr>
      </p:pic>
      <p:sp>
        <p:nvSpPr>
          <p:cNvPr id="17" name="TextBox 16">
            <a:extLst>
              <a:ext uri="{FF2B5EF4-FFF2-40B4-BE49-F238E27FC236}">
                <a16:creationId xmlns:a16="http://schemas.microsoft.com/office/drawing/2014/main" id="{343EA730-8E4F-4CBD-BB12-DA7D7C60A8AB}"/>
              </a:ext>
            </a:extLst>
          </p:cNvPr>
          <p:cNvSpPr txBox="1"/>
          <p:nvPr/>
        </p:nvSpPr>
        <p:spPr>
          <a:xfrm>
            <a:off x="4641688" y="2968538"/>
            <a:ext cx="6787896" cy="369332"/>
          </a:xfrm>
          <a:prstGeom prst="rect">
            <a:avLst/>
          </a:prstGeom>
          <a:noFill/>
        </p:spPr>
        <p:txBody>
          <a:bodyPr wrap="square" rtlCol="0">
            <a:spAutoFit/>
          </a:bodyPr>
          <a:lstStyle/>
          <a:p>
            <a:r>
              <a:rPr lang="en-US" dirty="0"/>
              <a:t>Step 4: Save.</a:t>
            </a:r>
          </a:p>
        </p:txBody>
      </p:sp>
      <p:pic>
        <p:nvPicPr>
          <p:cNvPr id="16" name="Picture 15">
            <a:extLst>
              <a:ext uri="{FF2B5EF4-FFF2-40B4-BE49-F238E27FC236}">
                <a16:creationId xmlns:a16="http://schemas.microsoft.com/office/drawing/2014/main" id="{465ED1EE-60C4-4224-B45B-42D45F530057}"/>
              </a:ext>
            </a:extLst>
          </p:cNvPr>
          <p:cNvPicPr>
            <a:picLocks noChangeAspect="1"/>
          </p:cNvPicPr>
          <p:nvPr/>
        </p:nvPicPr>
        <p:blipFill>
          <a:blip r:embed="rId6"/>
          <a:stretch>
            <a:fillRect/>
          </a:stretch>
        </p:blipFill>
        <p:spPr>
          <a:xfrm>
            <a:off x="4845702" y="3520131"/>
            <a:ext cx="6449028" cy="2456542"/>
          </a:xfrm>
          <a:prstGeom prst="rect">
            <a:avLst/>
          </a:prstGeom>
        </p:spPr>
      </p:pic>
    </p:spTree>
    <p:extLst>
      <p:ext uri="{BB962C8B-B14F-4D97-AF65-F5344CB8AC3E}">
        <p14:creationId xmlns:p14="http://schemas.microsoft.com/office/powerpoint/2010/main" val="2181129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Sap.m.Table (Responsive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in the second section of the icon tab filter bar we will add a Responsive table containing the Supplier Data.</a:t>
            </a:r>
          </a:p>
          <a:p>
            <a:r>
              <a:rPr lang="en-US" dirty="0"/>
              <a:t>Along with that we will add a button in the Header of the table to add a new column.</a:t>
            </a:r>
          </a:p>
          <a:p>
            <a:r>
              <a:rPr lang="en-US" dirty="0"/>
              <a:t>And on select of a row in the table the table path will be shown in alert message.</a:t>
            </a:r>
          </a:p>
          <a:p>
            <a:endParaRPr lang="en-US" dirty="0"/>
          </a:p>
          <a:p>
            <a:r>
              <a:rPr lang="en-US" dirty="0"/>
              <a:t>Code Link:-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EFD782-5630-42D9-BFE1-37932B41683F}"/>
              </a:ext>
            </a:extLst>
          </p:cNvPr>
          <p:cNvPicPr>
            <a:picLocks noChangeAspect="1"/>
          </p:cNvPicPr>
          <p:nvPr/>
        </p:nvPicPr>
        <p:blipFill>
          <a:blip r:embed="rId3"/>
          <a:stretch>
            <a:fillRect/>
          </a:stretch>
        </p:blipFill>
        <p:spPr>
          <a:xfrm>
            <a:off x="4867583" y="1962252"/>
            <a:ext cx="6555823" cy="417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6436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a:ln>
                  <a:noFill/>
                </a:ln>
                <a:solidFill>
                  <a:prstClr val="white"/>
                </a:solidFill>
                <a:effectLst/>
                <a:uLnTx/>
                <a:uFillTx/>
                <a:latin typeface="Calibri" panose="020F0502020204030204"/>
                <a:ea typeface="+mn-ea"/>
                <a:cs typeface="+mn-cs"/>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60" dirty="0">
                <a:latin typeface="Cooper Black" panose="0208090404030B020404" pitchFamily="18" charset="0"/>
              </a:rPr>
              <a:t>Hands – on: Drill Down from Table and Nav Back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we drill down to a new screen where we will show the supplier data for that we will create a new supplier view.</a:t>
            </a:r>
          </a:p>
          <a:p>
            <a:r>
              <a:rPr lang="en-US" dirty="0"/>
              <a:t>Along with that we will also add the back button login to go back using a nav button on the supplier view.</a:t>
            </a:r>
          </a:p>
          <a:p>
            <a:endParaRPr lang="en-US" dirty="0"/>
          </a:p>
          <a:p>
            <a:endParaRPr lang="en-US" dirty="0"/>
          </a:p>
          <a:p>
            <a:r>
              <a:rPr lang="en-US" dirty="0"/>
              <a:t>Code Link:- </a:t>
            </a:r>
          </a:p>
          <a:p>
            <a:pPr marL="285750" indent="-285750">
              <a:buFontTx/>
              <a:buChar char="-"/>
            </a:pPr>
            <a:r>
              <a:rPr lang="en-US" dirty="0"/>
              <a:t>View2.controller.js</a:t>
            </a:r>
          </a:p>
          <a:p>
            <a:pPr marL="285750" indent="-285750">
              <a:buFontTx/>
              <a:buChar char="-"/>
            </a:pPr>
            <a:r>
              <a:rPr lang="en-US" dirty="0"/>
              <a:t>Supplier.view.xml</a:t>
            </a:r>
          </a:p>
          <a:p>
            <a:pPr marL="285750" indent="-285750">
              <a:buFontTx/>
              <a:buChar char="-"/>
            </a:pPr>
            <a:r>
              <a:rPr lang="en-US" dirty="0"/>
              <a:t>Supplier.controller.js</a:t>
            </a:r>
          </a:p>
          <a:p>
            <a:pPr marL="285750" indent="-285750">
              <a:buFontTx/>
              <a:buChar char="-"/>
            </a:pPr>
            <a:r>
              <a:rPr lang="en-US" dirty="0"/>
              <a:t>BaseController.js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F1E60072-46A7-445D-98E0-5FA57AB0A86E}"/>
              </a:ext>
            </a:extLst>
          </p:cNvPr>
          <p:cNvSpPr txBox="1"/>
          <p:nvPr/>
        </p:nvSpPr>
        <p:spPr>
          <a:xfrm>
            <a:off x="261764" y="3949435"/>
            <a:ext cx="6390246" cy="646331"/>
          </a:xfrm>
          <a:prstGeom prst="rect">
            <a:avLst/>
          </a:prstGeom>
          <a:noFill/>
        </p:spPr>
        <p:txBody>
          <a:bodyPr wrap="square">
            <a:spAutoFit/>
          </a:bodyPr>
          <a:lstStyle/>
          <a:p>
            <a:r>
              <a:rPr lang="en-US" dirty="0"/>
              <a:t>The nav back logic is written in BaseController so that it can be used at multiple places.</a:t>
            </a:r>
          </a:p>
        </p:txBody>
      </p:sp>
      <p:pic>
        <p:nvPicPr>
          <p:cNvPr id="5" name="Picture 4">
            <a:extLst>
              <a:ext uri="{FF2B5EF4-FFF2-40B4-BE49-F238E27FC236}">
                <a16:creationId xmlns:a16="http://schemas.microsoft.com/office/drawing/2014/main" id="{7F5E0D93-6A63-4DBE-AB60-FB587D700E3E}"/>
              </a:ext>
            </a:extLst>
          </p:cNvPr>
          <p:cNvPicPr>
            <a:picLocks noChangeAspect="1"/>
          </p:cNvPicPr>
          <p:nvPr/>
        </p:nvPicPr>
        <p:blipFill>
          <a:blip r:embed="rId3"/>
          <a:stretch>
            <a:fillRect/>
          </a:stretch>
        </p:blipFill>
        <p:spPr>
          <a:xfrm>
            <a:off x="7412464" y="1557737"/>
            <a:ext cx="4150076" cy="253915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F4BD88D8-3985-4668-9A6B-EFA69378C1C0}"/>
              </a:ext>
            </a:extLst>
          </p:cNvPr>
          <p:cNvPicPr>
            <a:picLocks noChangeAspect="1"/>
          </p:cNvPicPr>
          <p:nvPr/>
        </p:nvPicPr>
        <p:blipFill>
          <a:blip r:embed="rId4"/>
          <a:stretch>
            <a:fillRect/>
          </a:stretch>
        </p:blipFill>
        <p:spPr>
          <a:xfrm>
            <a:off x="7471317" y="4685736"/>
            <a:ext cx="4091223" cy="1816835"/>
          </a:xfrm>
          <a:prstGeom prst="rect">
            <a:avLst/>
          </a:prstGeom>
        </p:spPr>
        <p:style>
          <a:lnRef idx="2">
            <a:schemeClr val="dk1"/>
          </a:lnRef>
          <a:fillRef idx="1">
            <a:schemeClr val="lt1"/>
          </a:fillRef>
          <a:effectRef idx="0">
            <a:schemeClr val="dk1"/>
          </a:effectRef>
          <a:fontRef idx="minor">
            <a:schemeClr val="dk1"/>
          </a:fontRef>
        </p:style>
      </p:pic>
      <p:sp>
        <p:nvSpPr>
          <p:cNvPr id="10" name="Arrow: Down 9">
            <a:extLst>
              <a:ext uri="{FF2B5EF4-FFF2-40B4-BE49-F238E27FC236}">
                <a16:creationId xmlns:a16="http://schemas.microsoft.com/office/drawing/2014/main" id="{78D3234D-44D8-42DE-A2BE-1058B4AF2FB0}"/>
              </a:ext>
            </a:extLst>
          </p:cNvPr>
          <p:cNvSpPr/>
          <p:nvPr/>
        </p:nvSpPr>
        <p:spPr>
          <a:xfrm>
            <a:off x="9321914" y="4023164"/>
            <a:ext cx="390028" cy="7363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954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Messages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32363A"/>
                </a:solidFill>
                <a:effectLst/>
              </a:rPr>
              <a:t>The system generates messages in response to what users do in the SAP system. A message presents information, an instruction, or a warning to users in a given situation.</a:t>
            </a:r>
          </a:p>
          <a:p>
            <a:pPr marL="285750" indent="-285750" algn="just">
              <a:buFont typeface="Wingdings" panose="05000000000000000000" pitchFamily="2" charset="2"/>
              <a:buChar char="§"/>
            </a:pPr>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marL="285750" indent="-285750" algn="just">
              <a:buFont typeface="Wingdings" panose="05000000000000000000" pitchFamily="2" charset="2"/>
              <a:buChar char="§"/>
            </a:pPr>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marL="285750" indent="-285750" algn="just">
              <a:buFont typeface="Wingdings" panose="05000000000000000000" pitchFamily="2" charset="2"/>
              <a:buChar char="§"/>
            </a:pPr>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marL="285750" indent="-285750" algn="just">
              <a:buFont typeface="Wingdings" panose="05000000000000000000" pitchFamily="2" charset="2"/>
              <a:buChar char="§"/>
            </a:pPr>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488A729-F6F0-4AC7-8CFF-B8D59DF8D16E}"/>
              </a:ext>
            </a:extLst>
          </p:cNvPr>
          <p:cNvPicPr>
            <a:picLocks noChangeAspect="1"/>
          </p:cNvPicPr>
          <p:nvPr/>
        </p:nvPicPr>
        <p:blipFill>
          <a:blip r:embed="rId3"/>
          <a:stretch>
            <a:fillRect/>
          </a:stretch>
        </p:blipFill>
        <p:spPr>
          <a:xfrm>
            <a:off x="8178048" y="4358558"/>
            <a:ext cx="3291911" cy="1287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B50AF7C1-C7FA-436E-BD30-10F1D576B480}"/>
              </a:ext>
            </a:extLst>
          </p:cNvPr>
          <p:cNvPicPr>
            <a:picLocks noChangeAspect="1"/>
          </p:cNvPicPr>
          <p:nvPr/>
        </p:nvPicPr>
        <p:blipFill>
          <a:blip r:embed="rId4"/>
          <a:stretch>
            <a:fillRect/>
          </a:stretch>
        </p:blipFill>
        <p:spPr>
          <a:xfrm>
            <a:off x="4500974" y="4254858"/>
            <a:ext cx="3190052" cy="1506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FDD192A-D0CF-491F-A36C-3C2344BB6742}"/>
              </a:ext>
            </a:extLst>
          </p:cNvPr>
          <p:cNvPicPr>
            <a:picLocks noChangeAspect="1"/>
          </p:cNvPicPr>
          <p:nvPr/>
        </p:nvPicPr>
        <p:blipFill>
          <a:blip r:embed="rId5"/>
          <a:stretch>
            <a:fillRect/>
          </a:stretch>
        </p:blipFill>
        <p:spPr>
          <a:xfrm>
            <a:off x="681912" y="4248962"/>
            <a:ext cx="3291911" cy="1512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67498AD6-FE30-4166-A277-7CEAF73BF50F}"/>
              </a:ext>
            </a:extLst>
          </p:cNvPr>
          <p:cNvSpPr txBox="1"/>
          <p:nvPr/>
        </p:nvSpPr>
        <p:spPr>
          <a:xfrm>
            <a:off x="952530" y="5894244"/>
            <a:ext cx="2845059" cy="369332"/>
          </a:xfrm>
          <a:prstGeom prst="rect">
            <a:avLst/>
          </a:prstGeom>
          <a:noFill/>
        </p:spPr>
        <p:txBody>
          <a:bodyPr wrap="square" rtlCol="0">
            <a:spAutoFit/>
          </a:bodyPr>
          <a:lstStyle/>
          <a:p>
            <a:r>
              <a:rPr lang="en-US" dirty="0"/>
              <a:t>Message Box of type error</a:t>
            </a:r>
          </a:p>
        </p:txBody>
      </p:sp>
      <p:sp>
        <p:nvSpPr>
          <p:cNvPr id="13" name="TextBox 12">
            <a:extLst>
              <a:ext uri="{FF2B5EF4-FFF2-40B4-BE49-F238E27FC236}">
                <a16:creationId xmlns:a16="http://schemas.microsoft.com/office/drawing/2014/main" id="{A003C824-DEA4-4F8D-B5EE-965BE661330D}"/>
              </a:ext>
            </a:extLst>
          </p:cNvPr>
          <p:cNvSpPr txBox="1"/>
          <p:nvPr/>
        </p:nvSpPr>
        <p:spPr>
          <a:xfrm>
            <a:off x="4538161" y="5897697"/>
            <a:ext cx="3115677" cy="369332"/>
          </a:xfrm>
          <a:prstGeom prst="rect">
            <a:avLst/>
          </a:prstGeom>
          <a:noFill/>
        </p:spPr>
        <p:txBody>
          <a:bodyPr wrap="square" rtlCol="0">
            <a:spAutoFit/>
          </a:bodyPr>
          <a:lstStyle/>
          <a:p>
            <a:r>
              <a:rPr lang="en-US" dirty="0"/>
              <a:t>Message Box of type Confirm</a:t>
            </a:r>
          </a:p>
        </p:txBody>
      </p:sp>
      <p:sp>
        <p:nvSpPr>
          <p:cNvPr id="14" name="TextBox 13">
            <a:extLst>
              <a:ext uri="{FF2B5EF4-FFF2-40B4-BE49-F238E27FC236}">
                <a16:creationId xmlns:a16="http://schemas.microsoft.com/office/drawing/2014/main" id="{A149552F-66BD-4C35-88DB-577FB8E264CA}"/>
              </a:ext>
            </a:extLst>
          </p:cNvPr>
          <p:cNvSpPr txBox="1"/>
          <p:nvPr/>
        </p:nvSpPr>
        <p:spPr>
          <a:xfrm>
            <a:off x="8981701" y="5900154"/>
            <a:ext cx="2014330" cy="369332"/>
          </a:xfrm>
          <a:prstGeom prst="rect">
            <a:avLst/>
          </a:prstGeom>
          <a:noFill/>
        </p:spPr>
        <p:txBody>
          <a:bodyPr wrap="square" rtlCol="0">
            <a:spAutoFit/>
          </a:bodyPr>
          <a:lstStyle/>
          <a:p>
            <a:r>
              <a:rPr lang="en-US" dirty="0"/>
              <a:t>Message Toast</a:t>
            </a:r>
          </a:p>
        </p:txBody>
      </p:sp>
    </p:spTree>
    <p:extLst>
      <p:ext uri="{BB962C8B-B14F-4D97-AF65-F5344CB8AC3E}">
        <p14:creationId xmlns:p14="http://schemas.microsoft.com/office/powerpoint/2010/main" val="714812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how to use the messages in the ui to get users conformation or to show error to the use.</a:t>
            </a:r>
          </a:p>
          <a:p>
            <a:pPr marL="285750" indent="-285750">
              <a:buFont typeface="Wingdings" panose="05000000000000000000" pitchFamily="2" charset="2"/>
              <a:buChar char="§"/>
            </a:pPr>
            <a:r>
              <a:rPr lang="en-US" dirty="0"/>
              <a:t>For this we will see the example of Message Box and Message Toast.</a:t>
            </a:r>
          </a:p>
          <a:p>
            <a:pPr marL="285750" indent="-285750">
              <a:buFont typeface="Wingdings" panose="05000000000000000000" pitchFamily="2" charset="2"/>
              <a:buChar char="§"/>
            </a:pPr>
            <a:endParaRPr lang="en-US" dirty="0"/>
          </a:p>
          <a:p>
            <a:endParaRPr lang="en-US" dirty="0"/>
          </a:p>
          <a:p>
            <a:r>
              <a:rPr lang="en-US" dirty="0"/>
              <a:t>Code Link: -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87AFFC4-11EC-41D1-902C-CF81FF5BD2A5}"/>
              </a:ext>
            </a:extLst>
          </p:cNvPr>
          <p:cNvPicPr>
            <a:picLocks noChangeAspect="1"/>
          </p:cNvPicPr>
          <p:nvPr/>
        </p:nvPicPr>
        <p:blipFill>
          <a:blip r:embed="rId3"/>
          <a:stretch>
            <a:fillRect/>
          </a:stretch>
        </p:blipFill>
        <p:spPr>
          <a:xfrm>
            <a:off x="5714153" y="2027690"/>
            <a:ext cx="5709253" cy="35200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Drop Down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see the example of some Drop Down Controls present in UI5.</a:t>
            </a:r>
          </a:p>
          <a:p>
            <a:r>
              <a:rPr lang="en-US" dirty="0"/>
              <a:t>We will load the cities data in the different types of drop downs to see their functioning.</a:t>
            </a:r>
          </a:p>
          <a:p>
            <a:endParaRPr lang="en-US" dirty="0"/>
          </a:p>
          <a:p>
            <a:r>
              <a:rPr lang="en-US" dirty="0"/>
              <a:t>Code Link:- </a:t>
            </a:r>
          </a:p>
          <a:p>
            <a:pPr marL="285750" indent="-285750">
              <a:buFontTx/>
              <a:buChar char="-"/>
            </a:pPr>
            <a:r>
              <a:rPr lang="en-US" dirty="0"/>
              <a:t>View2.view.xml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9178FF8-E7AA-4D9D-A44F-7BA230D97371}"/>
              </a:ext>
            </a:extLst>
          </p:cNvPr>
          <p:cNvPicPr>
            <a:picLocks noChangeAspect="1"/>
          </p:cNvPicPr>
          <p:nvPr/>
        </p:nvPicPr>
        <p:blipFill>
          <a:blip r:embed="rId3"/>
          <a:stretch>
            <a:fillRect/>
          </a:stretch>
        </p:blipFill>
        <p:spPr>
          <a:xfrm>
            <a:off x="5977024" y="4141369"/>
            <a:ext cx="5762003" cy="2041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750322CE-E12F-4187-9527-DA75BFE8B6F6}"/>
              </a:ext>
            </a:extLst>
          </p:cNvPr>
          <p:cNvPicPr>
            <a:picLocks noChangeAspect="1"/>
          </p:cNvPicPr>
          <p:nvPr/>
        </p:nvPicPr>
        <p:blipFill>
          <a:blip r:embed="rId4"/>
          <a:stretch>
            <a:fillRect/>
          </a:stretch>
        </p:blipFill>
        <p:spPr>
          <a:xfrm>
            <a:off x="5977024" y="1745279"/>
            <a:ext cx="3468427" cy="2205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C5C0E33-AF4D-4573-AF69-5407D4654322}"/>
              </a:ext>
            </a:extLst>
          </p:cNvPr>
          <p:cNvPicPr>
            <a:picLocks noChangeAspect="1"/>
          </p:cNvPicPr>
          <p:nvPr/>
        </p:nvPicPr>
        <p:blipFill>
          <a:blip r:embed="rId5"/>
          <a:stretch>
            <a:fillRect/>
          </a:stretch>
        </p:blipFill>
        <p:spPr>
          <a:xfrm>
            <a:off x="501629" y="3240222"/>
            <a:ext cx="4592339" cy="1802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Object Status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Some time we want to show the status any item in different colors, as in our case we want to show the availability of a fruit in different colors like </a:t>
            </a:r>
            <a:r>
              <a:rPr lang="en-US" dirty="0">
                <a:solidFill>
                  <a:srgbClr val="00B050"/>
                </a:solidFill>
              </a:rPr>
              <a:t>Available</a:t>
            </a:r>
            <a:r>
              <a:rPr lang="en-US" dirty="0"/>
              <a:t>, </a:t>
            </a:r>
            <a:r>
              <a:rPr lang="en-US" dirty="0">
                <a:solidFill>
                  <a:srgbClr val="FFC000"/>
                </a:solidFill>
              </a:rPr>
              <a:t>Out of Stock</a:t>
            </a:r>
            <a:r>
              <a:rPr lang="en-US" dirty="0"/>
              <a:t>, </a:t>
            </a:r>
            <a:r>
              <a:rPr lang="en-US" dirty="0">
                <a:solidFill>
                  <a:srgbClr val="FF0000"/>
                </a:solidFill>
              </a:rPr>
              <a:t>Discontinued.</a:t>
            </a:r>
          </a:p>
          <a:p>
            <a:endParaRPr lang="en-US" dirty="0">
              <a:solidFill>
                <a:srgbClr val="FF0000"/>
              </a:solidFill>
            </a:endParaRPr>
          </a:p>
          <a:p>
            <a:r>
              <a:rPr lang="en-US" dirty="0"/>
              <a:t>For this we will add the object status attribute in the Object list item in View1.</a:t>
            </a:r>
          </a:p>
          <a:p>
            <a:endParaRPr lang="en-US" dirty="0"/>
          </a:p>
          <a:p>
            <a:r>
              <a:rPr lang="en-US" dirty="0"/>
              <a:t>Code Link:- </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formatter.js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997E251-7CCF-4E89-867C-48CA77D32554}"/>
              </a:ext>
            </a:extLst>
          </p:cNvPr>
          <p:cNvPicPr>
            <a:picLocks noChangeAspect="1"/>
          </p:cNvPicPr>
          <p:nvPr/>
        </p:nvPicPr>
        <p:blipFill>
          <a:blip r:embed="rId3"/>
          <a:stretch>
            <a:fillRect/>
          </a:stretch>
        </p:blipFill>
        <p:spPr>
          <a:xfrm>
            <a:off x="9073662" y="1524240"/>
            <a:ext cx="2686730" cy="47959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TotalTime>
  <Words>4048</Words>
  <Application>Microsoft Office PowerPoint</Application>
  <PresentationFormat>Widescreen</PresentationFormat>
  <Paragraphs>459</Paragraphs>
  <Slides>45</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Arial Narrow</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Anubhav Oberoy</cp:lastModifiedBy>
  <cp:revision>11</cp:revision>
  <dcterms:created xsi:type="dcterms:W3CDTF">2023-08-10T16:09:42Z</dcterms:created>
  <dcterms:modified xsi:type="dcterms:W3CDTF">2024-10-24T10:31:27Z</dcterms:modified>
</cp:coreProperties>
</file>